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94" r:id="rId1"/>
  </p:sldMasterIdLst>
  <p:notesMasterIdLst>
    <p:notesMasterId r:id="rId25"/>
  </p:notesMasterIdLst>
  <p:handoutMasterIdLst>
    <p:handoutMasterId r:id="rId26"/>
  </p:handoutMasterIdLst>
  <p:sldIdLst>
    <p:sldId id="295" r:id="rId2"/>
    <p:sldId id="297" r:id="rId3"/>
    <p:sldId id="290" r:id="rId4"/>
    <p:sldId id="298" r:id="rId5"/>
    <p:sldId id="292" r:id="rId6"/>
    <p:sldId id="294" r:id="rId7"/>
    <p:sldId id="299" r:id="rId8"/>
    <p:sldId id="300" r:id="rId9"/>
    <p:sldId id="301" r:id="rId10"/>
    <p:sldId id="302" r:id="rId11"/>
    <p:sldId id="303" r:id="rId12"/>
    <p:sldId id="304" r:id="rId13"/>
    <p:sldId id="306" r:id="rId14"/>
    <p:sldId id="307" r:id="rId15"/>
    <p:sldId id="291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0582" autoAdjust="0"/>
  </p:normalViewPr>
  <p:slideViewPr>
    <p:cSldViewPr snapToGrid="0" snapToObjects="1">
      <p:cViewPr varScale="1">
        <p:scale>
          <a:sx n="90" d="100"/>
          <a:sy n="90" d="100"/>
        </p:scale>
        <p:origin x="48" y="1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2023/5/3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2023/5/3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2023/5/3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2023/5/3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2023/5/3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2023/5/3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3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2023/5/3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2023/5/3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2023/5/3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2023/5/3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2023/5/3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0" y="4561873"/>
            <a:ext cx="10515600" cy="172551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b="0" dirty="0"/>
              <a:t>北京邮电大学 人工智能学院</a:t>
            </a:r>
            <a:endParaRPr lang="en-US" altLang="zh-CN" b="0" dirty="0"/>
          </a:p>
          <a:p>
            <a:pPr rtl="0"/>
            <a:r>
              <a:rPr lang="zh-CN" altLang="en-US" b="0" dirty="0"/>
              <a:t>李沅昕、蔡嘉骏、刘梓航</a:t>
            </a:r>
            <a:endParaRPr lang="zh-cn" b="0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sz="5400" dirty="0"/>
              <a:t>SIU-</a:t>
            </a:r>
            <a:r>
              <a:rPr lang="zh-CN" altLang="en-US" sz="5400" dirty="0"/>
              <a:t>基于爬虫和</a:t>
            </a:r>
            <a:r>
              <a:rPr lang="en-US" altLang="zh-CN" sz="5400" dirty="0"/>
              <a:t>BERT</a:t>
            </a:r>
            <a:r>
              <a:rPr lang="zh-CN" altLang="en-US" sz="5400" dirty="0"/>
              <a:t>的舆情分析</a:t>
            </a:r>
            <a:endParaRPr lang="zh-cn" sz="5400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A63DCD-6415-0367-1FE2-CE36B362D1D6}"/>
              </a:ext>
            </a:extLst>
          </p:cNvPr>
          <p:cNvSpPr txBox="1"/>
          <p:nvPr/>
        </p:nvSpPr>
        <p:spPr>
          <a:xfrm>
            <a:off x="6897873" y="4870864"/>
            <a:ext cx="464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cap="all" spc="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指导教师：尉志青</a:t>
            </a: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58F1FF-861D-2617-FA18-C75F29A5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168AB3F-5B96-5D7B-BB4C-FF430EEC348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983451" y="802187"/>
            <a:ext cx="9326030" cy="5253626"/>
          </a:xfrm>
        </p:spPr>
      </p:pic>
    </p:spTree>
    <p:extLst>
      <p:ext uri="{BB962C8B-B14F-4D97-AF65-F5344CB8AC3E}">
        <p14:creationId xmlns:p14="http://schemas.microsoft.com/office/powerpoint/2010/main" val="1022591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2AE8D1-8338-A462-39E9-8FA0DC41D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6AE571B-9FC4-A740-6274-01E3B8EED2B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961811" y="1584302"/>
            <a:ext cx="9068407" cy="393354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2330DB-E0C3-8238-F50B-CFC32FFB1FF6}"/>
              </a:ext>
            </a:extLst>
          </p:cNvPr>
          <p:cNvSpPr txBox="1"/>
          <p:nvPr/>
        </p:nvSpPr>
        <p:spPr>
          <a:xfrm>
            <a:off x="687573" y="971108"/>
            <a:ext cx="1015763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在</a:t>
            </a: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zh-CN" altLang="en-US" dirty="0">
                <a:solidFill>
                  <a:schemeClr val="bg1"/>
                </a:solidFill>
              </a:rPr>
              <a:t>站官方</a:t>
            </a:r>
            <a:r>
              <a:rPr lang="en-US" altLang="zh-CN" dirty="0" err="1">
                <a:solidFill>
                  <a:schemeClr val="bg1"/>
                </a:solidFill>
              </a:rPr>
              <a:t>api</a:t>
            </a:r>
            <a:r>
              <a:rPr lang="zh-CN" altLang="en-US" dirty="0">
                <a:solidFill>
                  <a:schemeClr val="bg1"/>
                </a:solidFill>
              </a:rPr>
              <a:t>里，输入每个视频链接的</a:t>
            </a:r>
            <a:r>
              <a:rPr lang="en-US" altLang="zh-CN" dirty="0" err="1">
                <a:solidFill>
                  <a:schemeClr val="bg1"/>
                </a:solidFill>
              </a:rPr>
              <a:t>bvid</a:t>
            </a:r>
            <a:r>
              <a:rPr lang="zh-CN" altLang="en-US" dirty="0">
                <a:solidFill>
                  <a:schemeClr val="bg1"/>
                </a:solidFill>
              </a:rPr>
              <a:t>，得到每个视频的</a:t>
            </a:r>
            <a:r>
              <a:rPr lang="en-US" altLang="zh-CN" dirty="0">
                <a:solidFill>
                  <a:schemeClr val="bg1"/>
                </a:solidFill>
              </a:rPr>
              <a:t>aid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再在官方</a:t>
            </a:r>
            <a:r>
              <a:rPr lang="en-US" altLang="zh-CN" dirty="0" err="1">
                <a:solidFill>
                  <a:schemeClr val="bg1"/>
                </a:solidFill>
              </a:rPr>
              <a:t>api</a:t>
            </a:r>
            <a:r>
              <a:rPr lang="zh-CN" altLang="en-US" dirty="0">
                <a:solidFill>
                  <a:schemeClr val="bg1"/>
                </a:solidFill>
              </a:rPr>
              <a:t>里，输入每个视频链接的</a:t>
            </a:r>
            <a:r>
              <a:rPr lang="en-US" altLang="zh-CN" dirty="0" err="1">
                <a:solidFill>
                  <a:schemeClr val="bg1"/>
                </a:solidFill>
              </a:rPr>
              <a:t>bvid</a:t>
            </a:r>
            <a:r>
              <a:rPr lang="zh-CN" altLang="en-US" dirty="0">
                <a:solidFill>
                  <a:schemeClr val="bg1"/>
                </a:solidFill>
              </a:rPr>
              <a:t>，得到每个视频的</a:t>
            </a:r>
            <a:r>
              <a:rPr lang="en-US" altLang="zh-CN" dirty="0">
                <a:solidFill>
                  <a:schemeClr val="bg1"/>
                </a:solidFill>
              </a:rPr>
              <a:t>aid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每个</a:t>
            </a:r>
            <a:r>
              <a:rPr lang="en-US" altLang="zh-CN" dirty="0">
                <a:solidFill>
                  <a:schemeClr val="bg1"/>
                </a:solidFill>
              </a:rPr>
              <a:t>tag</a:t>
            </a:r>
            <a:r>
              <a:rPr lang="zh-CN" altLang="en-US" dirty="0">
                <a:solidFill>
                  <a:schemeClr val="bg1"/>
                </a:solidFill>
              </a:rPr>
              <a:t>抓取</a:t>
            </a:r>
            <a:r>
              <a:rPr lang="en-US" altLang="zh-CN" dirty="0">
                <a:solidFill>
                  <a:schemeClr val="bg1"/>
                </a:solidFill>
              </a:rPr>
              <a:t>30</a:t>
            </a:r>
            <a:r>
              <a:rPr lang="zh-CN" altLang="en-US" dirty="0">
                <a:solidFill>
                  <a:schemeClr val="bg1"/>
                </a:solidFill>
              </a:rPr>
              <a:t>页的视频。其中“人工智能”</a:t>
            </a:r>
            <a:r>
              <a:rPr lang="en-US" altLang="zh-CN" dirty="0">
                <a:solidFill>
                  <a:schemeClr val="bg1"/>
                </a:solidFill>
              </a:rPr>
              <a:t>tag</a:t>
            </a:r>
            <a:r>
              <a:rPr lang="zh-CN" altLang="en-US" dirty="0">
                <a:solidFill>
                  <a:schemeClr val="bg1"/>
                </a:solidFill>
              </a:rPr>
              <a:t>抓取了</a:t>
            </a:r>
            <a:r>
              <a:rPr lang="en-US" altLang="zh-CN" dirty="0">
                <a:solidFill>
                  <a:schemeClr val="bg1"/>
                </a:solidFill>
              </a:rPr>
              <a:t>893</a:t>
            </a:r>
            <a:r>
              <a:rPr lang="zh-CN" altLang="en-US" dirty="0">
                <a:solidFill>
                  <a:schemeClr val="bg1"/>
                </a:solidFill>
              </a:rPr>
              <a:t>个视频链接，“防疫”</a:t>
            </a:r>
            <a:r>
              <a:rPr lang="en-US" altLang="zh-CN" dirty="0">
                <a:solidFill>
                  <a:schemeClr val="bg1"/>
                </a:solidFill>
              </a:rPr>
              <a:t>tag</a:t>
            </a:r>
            <a:r>
              <a:rPr lang="zh-CN" altLang="en-US" dirty="0">
                <a:solidFill>
                  <a:schemeClr val="bg1"/>
                </a:solidFill>
              </a:rPr>
              <a:t>抓取了</a:t>
            </a:r>
            <a:r>
              <a:rPr lang="en-US" altLang="zh-CN" dirty="0">
                <a:solidFill>
                  <a:schemeClr val="bg1"/>
                </a:solidFill>
              </a:rPr>
              <a:t>728</a:t>
            </a:r>
            <a:r>
              <a:rPr lang="zh-CN" altLang="en-US" dirty="0">
                <a:solidFill>
                  <a:schemeClr val="bg1"/>
                </a:solidFill>
              </a:rPr>
              <a:t>个视频链接。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每个视频抓取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页的评论数据。平均一个视频能抓取</a:t>
            </a:r>
            <a:r>
              <a:rPr lang="en-US" altLang="zh-CN" dirty="0">
                <a:solidFill>
                  <a:schemeClr val="bg1"/>
                </a:solidFill>
              </a:rPr>
              <a:t>30-50</a:t>
            </a:r>
            <a:r>
              <a:rPr lang="zh-CN" altLang="en-US" dirty="0">
                <a:solidFill>
                  <a:schemeClr val="bg1"/>
                </a:solidFill>
              </a:rPr>
              <a:t>个评论数据。当每个</a:t>
            </a:r>
            <a:r>
              <a:rPr lang="en-US" altLang="zh-CN" dirty="0">
                <a:solidFill>
                  <a:schemeClr val="bg1"/>
                </a:solidFill>
              </a:rPr>
              <a:t>tag</a:t>
            </a:r>
            <a:r>
              <a:rPr lang="zh-CN" altLang="en-US" dirty="0">
                <a:solidFill>
                  <a:schemeClr val="bg1"/>
                </a:solidFill>
              </a:rPr>
              <a:t>的评论总数超过</a:t>
            </a:r>
            <a:r>
              <a:rPr lang="en-US" altLang="zh-CN" dirty="0">
                <a:solidFill>
                  <a:schemeClr val="bg1"/>
                </a:solidFill>
              </a:rPr>
              <a:t>10000</a:t>
            </a:r>
            <a:r>
              <a:rPr lang="zh-CN" altLang="en-US" dirty="0">
                <a:solidFill>
                  <a:schemeClr val="bg1"/>
                </a:solidFill>
              </a:rPr>
              <a:t>时，自动关停抓取，并将其按照</a:t>
            </a:r>
            <a:r>
              <a:rPr lang="en-US" altLang="zh-CN" dirty="0">
                <a:solidFill>
                  <a:schemeClr val="bg1"/>
                </a:solidFill>
              </a:rPr>
              <a:t>[</a:t>
            </a:r>
            <a:r>
              <a:rPr lang="zh-CN" altLang="en-US" dirty="0">
                <a:solidFill>
                  <a:schemeClr val="bg1"/>
                </a:solidFill>
              </a:rPr>
              <a:t>评论，时间，点赞数，人工标签，人工有效判断，模型标签</a:t>
            </a:r>
            <a:r>
              <a:rPr lang="en-US" altLang="zh-CN" dirty="0">
                <a:solidFill>
                  <a:schemeClr val="bg1"/>
                </a:solidFill>
              </a:rPr>
              <a:t>]6</a:t>
            </a:r>
            <a:r>
              <a:rPr lang="zh-CN" altLang="en-US" dirty="0">
                <a:solidFill>
                  <a:schemeClr val="bg1"/>
                </a:solidFill>
              </a:rPr>
              <a:t>列打包成</a:t>
            </a:r>
            <a:r>
              <a:rPr lang="en-US" altLang="zh-CN" dirty="0">
                <a:solidFill>
                  <a:schemeClr val="bg1"/>
                </a:solidFill>
              </a:rPr>
              <a:t>csv</a:t>
            </a:r>
            <a:r>
              <a:rPr lang="zh-CN" altLang="en-US" dirty="0">
                <a:solidFill>
                  <a:schemeClr val="bg1"/>
                </a:solidFill>
              </a:rPr>
              <a:t>文件。</a:t>
            </a:r>
          </a:p>
        </p:txBody>
      </p:sp>
    </p:spTree>
    <p:extLst>
      <p:ext uri="{BB962C8B-B14F-4D97-AF65-F5344CB8AC3E}">
        <p14:creationId xmlns:p14="http://schemas.microsoft.com/office/powerpoint/2010/main" val="4136469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>
            <a:extLst>
              <a:ext uri="{FF2B5EF4-FFF2-40B4-BE49-F238E27FC236}">
                <a16:creationId xmlns:a16="http://schemas.microsoft.com/office/drawing/2014/main" id="{5D6ACA55-923D-407B-CC85-24CD35A219A6}"/>
              </a:ext>
            </a:extLst>
          </p:cNvPr>
          <p:cNvSpPr txBox="1">
            <a:spLocks/>
          </p:cNvSpPr>
          <p:nvPr/>
        </p:nvSpPr>
        <p:spPr>
          <a:xfrm>
            <a:off x="591358" y="348476"/>
            <a:ext cx="6044503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+mj-cs"/>
              </a:defRPr>
            </a:lvl1pPr>
          </a:lstStyle>
          <a:p>
            <a:r>
              <a:rPr lang="en-US" altLang="zh-CN" sz="3200" dirty="0"/>
              <a:t>2.</a:t>
            </a:r>
            <a:r>
              <a:rPr lang="zh-CN" altLang="en-US" sz="3200" dirty="0"/>
              <a:t>微调预训练</a:t>
            </a:r>
            <a:r>
              <a:rPr lang="en-US" altLang="zh-CN" sz="3200" dirty="0"/>
              <a:t>BERT</a:t>
            </a:r>
            <a:r>
              <a:rPr lang="zh-CN" altLang="en-US" sz="3200" dirty="0"/>
              <a:t>模型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E263795-B426-8EE8-3CD2-351117B297C5}"/>
              </a:ext>
            </a:extLst>
          </p:cNvPr>
          <p:cNvSpPr txBox="1"/>
          <p:nvPr/>
        </p:nvSpPr>
        <p:spPr>
          <a:xfrm>
            <a:off x="591358" y="1612816"/>
            <a:ext cx="1028929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BERT (Bidirectional Encoder Representations from Transformers)</a:t>
            </a:r>
            <a:r>
              <a:rPr lang="zh-CN" altLang="en-US" dirty="0">
                <a:solidFill>
                  <a:schemeClr val="bg1"/>
                </a:solidFill>
              </a:rPr>
              <a:t>是一种基于</a:t>
            </a:r>
            <a:r>
              <a:rPr lang="en-US" altLang="zh-CN" dirty="0">
                <a:solidFill>
                  <a:schemeClr val="bg1"/>
                </a:solidFill>
              </a:rPr>
              <a:t>Transformers</a:t>
            </a:r>
            <a:r>
              <a:rPr lang="zh-CN" altLang="en-US" dirty="0">
                <a:solidFill>
                  <a:schemeClr val="bg1"/>
                </a:solidFill>
              </a:rPr>
              <a:t>架构的预训练语言模型，在多个</a:t>
            </a:r>
            <a:r>
              <a:rPr lang="en-US" altLang="zh-CN" dirty="0">
                <a:solidFill>
                  <a:schemeClr val="bg1"/>
                </a:solidFill>
              </a:rPr>
              <a:t>NLP</a:t>
            </a:r>
            <a:r>
              <a:rPr lang="zh-CN" altLang="en-US" dirty="0">
                <a:solidFill>
                  <a:schemeClr val="bg1"/>
                </a:solidFill>
              </a:rPr>
              <a:t>任务上取得了最先进的性能。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BERT</a:t>
            </a:r>
            <a:r>
              <a:rPr lang="zh-CN" altLang="en-US" dirty="0">
                <a:solidFill>
                  <a:schemeClr val="bg1"/>
                </a:solidFill>
              </a:rPr>
              <a:t>通过预先训练一个大型的无监督模型，使其能够理解自然语言中的上下文和语义信息。</a:t>
            </a:r>
            <a:r>
              <a:rPr lang="en-US" altLang="zh-CN" dirty="0">
                <a:solidFill>
                  <a:schemeClr val="bg1"/>
                </a:solidFill>
              </a:rPr>
              <a:t>BERT</a:t>
            </a:r>
            <a:r>
              <a:rPr lang="zh-CN" altLang="en-US" dirty="0">
                <a:solidFill>
                  <a:schemeClr val="bg1"/>
                </a:solidFill>
              </a:rPr>
              <a:t>模型包括两个阶段的训练：预训练和微调。在预训练阶段，</a:t>
            </a:r>
            <a:r>
              <a:rPr lang="en-US" altLang="zh-CN" dirty="0">
                <a:solidFill>
                  <a:schemeClr val="bg1"/>
                </a:solidFill>
              </a:rPr>
              <a:t>BERT</a:t>
            </a:r>
            <a:r>
              <a:rPr lang="zh-CN" altLang="en-US" dirty="0">
                <a:solidFill>
                  <a:schemeClr val="bg1"/>
                </a:solidFill>
              </a:rPr>
              <a:t>模型使用大量的未标记的文本数据来学习语言知识。在微调阶段，</a:t>
            </a:r>
            <a:r>
              <a:rPr lang="en-US" altLang="zh-CN" dirty="0">
                <a:solidFill>
                  <a:schemeClr val="bg1"/>
                </a:solidFill>
              </a:rPr>
              <a:t>BERT</a:t>
            </a:r>
            <a:r>
              <a:rPr lang="zh-CN" altLang="en-US" dirty="0">
                <a:solidFill>
                  <a:schemeClr val="bg1"/>
                </a:solidFill>
              </a:rPr>
              <a:t>模型使用标记的数据进行进一步的训练，以完成特定的任务。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bert</a:t>
            </a:r>
            <a:r>
              <a:rPr lang="en-US" altLang="zh-CN" dirty="0">
                <a:solidFill>
                  <a:schemeClr val="bg1"/>
                </a:solidFill>
              </a:rPr>
              <a:t>-base-</a:t>
            </a:r>
            <a:r>
              <a:rPr lang="en-US" altLang="zh-CN" dirty="0" err="1">
                <a:solidFill>
                  <a:schemeClr val="bg1"/>
                </a:solidFill>
              </a:rPr>
              <a:t>chinese</a:t>
            </a:r>
            <a:r>
              <a:rPr lang="zh-CN" altLang="en-US" dirty="0">
                <a:solidFill>
                  <a:schemeClr val="bg1"/>
                </a:solidFill>
              </a:rPr>
              <a:t>是</a:t>
            </a:r>
            <a:r>
              <a:rPr lang="en-US" altLang="zh-CN" dirty="0">
                <a:solidFill>
                  <a:schemeClr val="bg1"/>
                </a:solidFill>
              </a:rPr>
              <a:t>BERT</a:t>
            </a:r>
            <a:r>
              <a:rPr lang="zh-CN" altLang="en-US" dirty="0">
                <a:solidFill>
                  <a:schemeClr val="bg1"/>
                </a:solidFill>
              </a:rPr>
              <a:t>的一个预训练模型，专门针对中文语言处理任务。它使用中文维基百科和百度百科作为预训练语料库进行训练，包含了</a:t>
            </a:r>
            <a:r>
              <a:rPr lang="en-US" altLang="zh-CN" dirty="0">
                <a:solidFill>
                  <a:schemeClr val="bg1"/>
                </a:solidFill>
              </a:rPr>
              <a:t>21128</a:t>
            </a:r>
            <a:r>
              <a:rPr lang="zh-CN" altLang="en-US" dirty="0">
                <a:solidFill>
                  <a:schemeClr val="bg1"/>
                </a:solidFill>
              </a:rPr>
              <a:t>个字形的汉字和</a:t>
            </a:r>
            <a:r>
              <a:rPr lang="en-US" altLang="zh-CN" dirty="0">
                <a:solidFill>
                  <a:schemeClr val="bg1"/>
                </a:solidFill>
              </a:rPr>
              <a:t>21128</a:t>
            </a:r>
            <a:r>
              <a:rPr lang="zh-CN" altLang="en-US" dirty="0">
                <a:solidFill>
                  <a:schemeClr val="bg1"/>
                </a:solidFill>
              </a:rPr>
              <a:t>个对应的字形的拼音。</a:t>
            </a:r>
            <a:r>
              <a:rPr lang="en-US" altLang="zh-CN" dirty="0" err="1">
                <a:solidFill>
                  <a:schemeClr val="bg1"/>
                </a:solidFill>
              </a:rPr>
              <a:t>bert</a:t>
            </a:r>
            <a:r>
              <a:rPr lang="en-US" altLang="zh-CN" dirty="0">
                <a:solidFill>
                  <a:schemeClr val="bg1"/>
                </a:solidFill>
              </a:rPr>
              <a:t>-base-</a:t>
            </a:r>
            <a:r>
              <a:rPr lang="en-US" altLang="zh-CN" dirty="0" err="1">
                <a:solidFill>
                  <a:schemeClr val="bg1"/>
                </a:solidFill>
              </a:rPr>
              <a:t>chinese</a:t>
            </a:r>
            <a:r>
              <a:rPr lang="zh-CN" altLang="en-US" dirty="0">
                <a:solidFill>
                  <a:schemeClr val="bg1"/>
                </a:solidFill>
              </a:rPr>
              <a:t>的预训练模型在中文</a:t>
            </a:r>
            <a:r>
              <a:rPr lang="en-US" altLang="zh-CN" dirty="0">
                <a:solidFill>
                  <a:schemeClr val="bg1"/>
                </a:solidFill>
              </a:rPr>
              <a:t>NLP</a:t>
            </a:r>
            <a:r>
              <a:rPr lang="zh-CN" altLang="en-US" dirty="0">
                <a:solidFill>
                  <a:schemeClr val="bg1"/>
                </a:solidFill>
              </a:rPr>
              <a:t>任务上表现出色，因此在中文自然语言处理领域中广受欢迎。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 err="1">
                <a:solidFill>
                  <a:schemeClr val="bg1"/>
                </a:solidFill>
              </a:rPr>
              <a:t>bert</a:t>
            </a:r>
            <a:r>
              <a:rPr lang="en-US" altLang="zh-CN" dirty="0">
                <a:solidFill>
                  <a:schemeClr val="bg1"/>
                </a:solidFill>
              </a:rPr>
              <a:t>-base-</a:t>
            </a:r>
            <a:r>
              <a:rPr lang="en-US" altLang="zh-CN" dirty="0" err="1">
                <a:solidFill>
                  <a:schemeClr val="bg1"/>
                </a:solidFill>
              </a:rPr>
              <a:t>chinese</a:t>
            </a:r>
            <a:r>
              <a:rPr lang="zh-CN" altLang="en-US" dirty="0">
                <a:solidFill>
                  <a:schemeClr val="bg1"/>
                </a:solidFill>
              </a:rPr>
              <a:t>模型可以进行中文文本分类、序列标注、语言理解等多种</a:t>
            </a:r>
            <a:r>
              <a:rPr lang="en-US" altLang="zh-CN" dirty="0">
                <a:solidFill>
                  <a:schemeClr val="bg1"/>
                </a:solidFill>
              </a:rPr>
              <a:t>NLP</a:t>
            </a:r>
            <a:r>
              <a:rPr lang="zh-CN" altLang="en-US" dirty="0">
                <a:solidFill>
                  <a:schemeClr val="bg1"/>
                </a:solidFill>
              </a:rPr>
              <a:t>任务。</a:t>
            </a:r>
            <a:r>
              <a:rPr lang="en-US" altLang="zh-CN" dirty="0">
                <a:solidFill>
                  <a:schemeClr val="bg1"/>
                </a:solidFill>
              </a:rPr>
              <a:t>BERT</a:t>
            </a:r>
            <a:r>
              <a:rPr lang="zh-CN" altLang="en-US" dirty="0">
                <a:solidFill>
                  <a:schemeClr val="bg1"/>
                </a:solidFill>
              </a:rPr>
              <a:t>的出现和</a:t>
            </a:r>
            <a:r>
              <a:rPr lang="en-US" altLang="zh-CN" dirty="0">
                <a:solidFill>
                  <a:schemeClr val="bg1"/>
                </a:solidFill>
              </a:rPr>
              <a:t>BERT-based</a:t>
            </a:r>
            <a:r>
              <a:rPr lang="zh-CN" altLang="en-US" dirty="0">
                <a:solidFill>
                  <a:schemeClr val="bg1"/>
                </a:solidFill>
              </a:rPr>
              <a:t>模型的应用对于自然语言处理领域是一次重要的里程碑，因为它们在许多</a:t>
            </a:r>
            <a:r>
              <a:rPr lang="en-US" altLang="zh-CN" dirty="0">
                <a:solidFill>
                  <a:schemeClr val="bg1"/>
                </a:solidFill>
              </a:rPr>
              <a:t>NLP</a:t>
            </a:r>
            <a:r>
              <a:rPr lang="zh-CN" altLang="en-US" dirty="0">
                <a:solidFill>
                  <a:schemeClr val="bg1"/>
                </a:solidFill>
              </a:rPr>
              <a:t>任务上都取得了最先进的结果，为自然语言处理研究的未来提供了新的方向。</a:t>
            </a:r>
          </a:p>
        </p:txBody>
      </p:sp>
    </p:spTree>
    <p:extLst>
      <p:ext uri="{BB962C8B-B14F-4D97-AF65-F5344CB8AC3E}">
        <p14:creationId xmlns:p14="http://schemas.microsoft.com/office/powerpoint/2010/main" val="1121668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B70B6A03-05F6-58A6-9EEA-056E1DCC7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37" y="624003"/>
            <a:ext cx="1182340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实际模型微调过程的代码架构如下图所示。由三个文件组成，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preprocess.py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用载入本地的SNLI数据集文件（包括训练集、验证集和测试集）并对数据进行预处理；</a:t>
            </a:r>
            <a:r>
              <a:rPr lang="zh-CN" altLang="zh-CN" sz="1600" b="1" i="1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data_loader.py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文件用于将于处理后的数据集进行</a:t>
            </a:r>
            <a:r>
              <a:rPr lang="zh-CN" altLang="zh-CN" sz="1600" b="1" i="1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tokenization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处理，封装构成</a:t>
            </a:r>
            <a:r>
              <a:rPr lang="zh-CN" altLang="zh-CN" sz="1600" b="1" i="1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Dataset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对象（来自</a:t>
            </a:r>
            <a:r>
              <a:rPr lang="zh-CN" altLang="zh-CN" sz="1600" b="1" i="1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torch.utils.data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）；</a:t>
            </a:r>
            <a:r>
              <a:rPr lang="zh-CN" altLang="zh-CN" sz="1600" b="1" i="1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fine_tune.py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用于模型的参数设置和微调训练。（后为简化程序，将</a:t>
            </a:r>
            <a:r>
              <a:rPr lang="zh-CN" altLang="zh-CN" sz="1600" b="1" i="1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preprocess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zh-CN" sz="1600" b="1" i="1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data_loader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程序合并为</a:t>
            </a:r>
            <a:r>
              <a:rPr lang="zh-CN" altLang="zh-CN" sz="1600" b="1" i="1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dataloader.py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并添加</a:t>
            </a:r>
            <a:r>
              <a:rPr lang="zh-CN" altLang="zh-CN" sz="1600" b="1" i="1" dirty="0">
                <a:solidFill>
                  <a:srgbClr val="C0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prediction.py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来对实际数据（爬取得到）进行预测。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66B55C21-B952-29F7-8FB1-E93F072FB1D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3356470" y="2772143"/>
            <a:ext cx="7729744" cy="3982153"/>
          </a:xfrm>
        </p:spPr>
      </p:pic>
    </p:spTree>
    <p:extLst>
      <p:ext uri="{BB962C8B-B14F-4D97-AF65-F5344CB8AC3E}">
        <p14:creationId xmlns:p14="http://schemas.microsoft.com/office/powerpoint/2010/main" val="3637319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89C74E92-478F-6710-2982-77F6E94D8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088" y="665133"/>
            <a:ext cx="10341935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1" indent="-190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数据预处理与</a:t>
            </a:r>
            <a:r>
              <a:rPr lang="zh-CN" altLang="zh-CN" sz="1600" b="1" i="1" dirty="0">
                <a:solidFill>
                  <a:srgbClr val="C00000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DataLoader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将准备好的数据以.csv格式读入，数据格式应为</a:t>
            </a:r>
            <a:r>
              <a:rPr lang="zh-CN" altLang="zh-CN" sz="1600" b="1" i="1" dirty="0">
                <a:solidFill>
                  <a:srgbClr val="C00000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[review, label]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的[文本，标签]对。接着用几种方法进行清洗和预处理：1）删除文本或标签为空的无效数据；2）将长度超过限制的文本进行裁剪，具体方法为：以512字为单位（</a:t>
            </a:r>
            <a:r>
              <a:rPr lang="zh-CN" altLang="zh-CN" sz="1600" b="1" i="1" dirty="0">
                <a:solidFill>
                  <a:srgbClr val="C00000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tokenizer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所接受的字符串长度上限为512）对原文本串进行分割，将其分成多个标签相同的子串并添加至数据集中。</a:t>
            </a:r>
            <a:endParaRPr lang="en-US" altLang="zh-CN" sz="2000" dirty="0">
              <a:solidFill>
                <a:schemeClr val="bg1"/>
              </a:solidFill>
              <a:latin typeface="+mn-lt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数据预处理与</a:t>
            </a:r>
            <a:r>
              <a:rPr lang="zh-CN" altLang="zh-CN" sz="1600" b="1" i="1" dirty="0">
                <a:solidFill>
                  <a:srgbClr val="C00000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DataLoader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生成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600" b="1" i="1" dirty="0">
                <a:solidFill>
                  <a:srgbClr val="C00000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DataLoader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的生成</a:t>
            </a:r>
            <a:r>
              <a:rPr lang="zh-CN" altLang="zh-CN" sz="1600" b="1" i="1" dirty="0">
                <a:solidFill>
                  <a:srgbClr val="C00000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dataloader.py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中实现。在为了将SNLI数据输入预训练模型，需要先将其转化为模型接受的</a:t>
            </a:r>
            <a:r>
              <a:rPr lang="zh-CN" altLang="zh-CN" sz="1600" b="1" i="1" dirty="0">
                <a:solidFill>
                  <a:srgbClr val="C00000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torch.utils.data.Dataset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对象。因此需要对</a:t>
            </a:r>
            <a:r>
              <a:rPr lang="zh-CN" altLang="zh-CN" sz="1600" b="1" i="1" dirty="0">
                <a:solidFill>
                  <a:srgbClr val="C00000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Dataset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类进行重载。重载的类需要实现三个成员函数，分别为</a:t>
            </a:r>
            <a:r>
              <a:rPr lang="zh-CN" altLang="zh-CN" sz="1600" b="1" i="1" dirty="0">
                <a:solidFill>
                  <a:srgbClr val="C00000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self.__init__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600" b="1" i="1" dirty="0">
                <a:solidFill>
                  <a:srgbClr val="C00000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self.__len__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zh-CN" sz="1600" b="1" i="1" dirty="0">
                <a:solidFill>
                  <a:srgbClr val="C00000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self.__getitem__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1600" b="1" i="1" dirty="0">
                <a:solidFill>
                  <a:srgbClr val="C00000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getitem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函数中需要将以列表存储的数据进行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tokenize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，即调用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tokenizer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。本实验使用的是</a:t>
            </a:r>
            <a:r>
              <a:rPr lang="zh-CN" altLang="zh-CN" sz="1600" b="1" i="1" dirty="0">
                <a:solidFill>
                  <a:srgbClr val="C00000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库的</a:t>
            </a:r>
            <a:r>
              <a:rPr lang="zh-CN" altLang="zh-CN" sz="1600" b="1" i="1" dirty="0">
                <a:solidFill>
                  <a:srgbClr val="C00000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BertTokenizer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，并使用</a:t>
            </a:r>
            <a:r>
              <a:rPr lang="zh-CN" altLang="zh-CN" sz="1600" b="1" i="1" dirty="0">
                <a:solidFill>
                  <a:srgbClr val="C00000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encode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函数对句子中的每个词进行编码。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solidFill>
                <a:schemeClr val="bg1"/>
              </a:solidFill>
              <a:latin typeface="+mn-lt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1600" b="1" i="1" dirty="0">
                <a:solidFill>
                  <a:srgbClr val="C00000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fine-tuning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微调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实验使用</a:t>
            </a:r>
            <a:r>
              <a:rPr lang="zh-CN" altLang="zh-CN" sz="1600" b="1" i="1" dirty="0">
                <a:solidFill>
                  <a:srgbClr val="C00000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库的</a:t>
            </a:r>
            <a:r>
              <a:rPr lang="zh-CN" altLang="zh-CN" sz="1600" b="1" i="1" dirty="0">
                <a:solidFill>
                  <a:srgbClr val="C00000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BertForSequenceClassification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中的</a:t>
            </a:r>
            <a:r>
              <a:rPr lang="zh-CN" altLang="zh-CN" sz="1600" b="1" i="1" dirty="0">
                <a:solidFill>
                  <a:srgbClr val="C00000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bert-base-chinese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预训练模型进行微调，</a:t>
            </a:r>
            <a:r>
              <a:rPr lang="zh-CN" altLang="zh-CN" sz="1600" b="1" i="1" dirty="0">
                <a:solidFill>
                  <a:srgbClr val="C00000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AdamW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作为随机优化器，初始学习率设置为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2e-5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，权重衰减设置为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0.01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，循环次数设置为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，损失函数为交叉熵损失（</a:t>
            </a:r>
            <a:r>
              <a:rPr lang="zh-CN" altLang="zh-CN" sz="1600" b="1" i="1" dirty="0">
                <a:solidFill>
                  <a:srgbClr val="C00000"/>
                </a:solidFill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CrossEntropyLoss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）。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7148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sz="3200" dirty="0"/>
              <a:t>3.</a:t>
            </a:r>
            <a:r>
              <a:rPr lang="zh-CN" altLang="en-US" sz="3200" dirty="0"/>
              <a:t>统计分析</a:t>
            </a:r>
            <a:endParaRPr lang="zh-cn" sz="3200" dirty="0"/>
          </a:p>
        </p:txBody>
      </p:sp>
      <p:sp>
        <p:nvSpPr>
          <p:cNvPr id="107" name="AutoShape 97">
            <a:extLst>
              <a:ext uri="{FF2B5EF4-FFF2-40B4-BE49-F238E27FC236}">
                <a16:creationId xmlns:a16="http://schemas.microsoft.com/office/drawing/2014/main" id="{8897AAC5-3BA4-8324-DEFB-41F94506AC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574" y="2548343"/>
            <a:ext cx="14287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AutoShape 98">
            <a:extLst>
              <a:ext uri="{FF2B5EF4-FFF2-40B4-BE49-F238E27FC236}">
                <a16:creationId xmlns:a16="http://schemas.microsoft.com/office/drawing/2014/main" id="{7D3C0C5D-58BF-0F19-858C-D0D6F12F1C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4324" y="2548343"/>
            <a:ext cx="476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AutoShape 99">
            <a:extLst>
              <a:ext uri="{FF2B5EF4-FFF2-40B4-BE49-F238E27FC236}">
                <a16:creationId xmlns:a16="http://schemas.microsoft.com/office/drawing/2014/main" id="{42DE5765-F957-0E7A-52E2-164AC5CE24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70324" y="2548343"/>
            <a:ext cx="857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AutoShape 100">
            <a:extLst>
              <a:ext uri="{FF2B5EF4-FFF2-40B4-BE49-F238E27FC236}">
                <a16:creationId xmlns:a16="http://schemas.microsoft.com/office/drawing/2014/main" id="{1FC07D0F-917A-0014-FC7C-97DB96C70B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7249" y="2730906"/>
            <a:ext cx="21431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AutoShape 101">
            <a:extLst>
              <a:ext uri="{FF2B5EF4-FFF2-40B4-BE49-F238E27FC236}">
                <a16:creationId xmlns:a16="http://schemas.microsoft.com/office/drawing/2014/main" id="{EB010BB1-6410-AFD5-3022-2B9436760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90924" y="2915056"/>
            <a:ext cx="857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AutoShape 102">
            <a:extLst>
              <a:ext uri="{FF2B5EF4-FFF2-40B4-BE49-F238E27FC236}">
                <a16:creationId xmlns:a16="http://schemas.microsoft.com/office/drawing/2014/main" id="{36021195-D5E5-261A-01BB-9C41D4B0F6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42199" y="2915056"/>
            <a:ext cx="7715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AutoShape 103">
            <a:extLst>
              <a:ext uri="{FF2B5EF4-FFF2-40B4-BE49-F238E27FC236}">
                <a16:creationId xmlns:a16="http://schemas.microsoft.com/office/drawing/2014/main" id="{BCC361FA-70CF-41F5-F75C-3D5AAC2826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53874" y="2915056"/>
            <a:ext cx="857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AutoShape 104">
            <a:extLst>
              <a:ext uri="{FF2B5EF4-FFF2-40B4-BE49-F238E27FC236}">
                <a16:creationId xmlns:a16="http://schemas.microsoft.com/office/drawing/2014/main" id="{2EC4C0BE-9093-1604-D4DD-6EC03F5F66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852349" y="2915056"/>
            <a:ext cx="3905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AutoShape 105">
            <a:extLst>
              <a:ext uri="{FF2B5EF4-FFF2-40B4-BE49-F238E27FC236}">
                <a16:creationId xmlns:a16="http://schemas.microsoft.com/office/drawing/2014/main" id="{777C34BD-90DF-C260-DA4E-5919E73552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7249" y="3097618"/>
            <a:ext cx="22955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AutoShape 106">
            <a:extLst>
              <a:ext uri="{FF2B5EF4-FFF2-40B4-BE49-F238E27FC236}">
                <a16:creationId xmlns:a16="http://schemas.microsoft.com/office/drawing/2014/main" id="{2ACF2998-8BD2-51C7-A16D-4A51B02396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7499" y="3462743"/>
            <a:ext cx="857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AutoShape 107">
            <a:extLst>
              <a:ext uri="{FF2B5EF4-FFF2-40B4-BE49-F238E27FC236}">
                <a16:creationId xmlns:a16="http://schemas.microsoft.com/office/drawing/2014/main" id="{3384143C-2EDD-071D-7837-A19565A2FA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7249" y="3645306"/>
            <a:ext cx="13811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AutoShape 108">
            <a:extLst>
              <a:ext uri="{FF2B5EF4-FFF2-40B4-BE49-F238E27FC236}">
                <a16:creationId xmlns:a16="http://schemas.microsoft.com/office/drawing/2014/main" id="{C051F998-DEC8-2AAB-A49E-4EF009378B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33649" y="4012019"/>
            <a:ext cx="857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AutoShape 109">
            <a:extLst>
              <a:ext uri="{FF2B5EF4-FFF2-40B4-BE49-F238E27FC236}">
                <a16:creationId xmlns:a16="http://schemas.microsoft.com/office/drawing/2014/main" id="{D33602DF-8DD4-2AB0-72FD-4BBD5B44AD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80124" y="4012019"/>
            <a:ext cx="37147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AutoShape 110">
            <a:extLst>
              <a:ext uri="{FF2B5EF4-FFF2-40B4-BE49-F238E27FC236}">
                <a16:creationId xmlns:a16="http://schemas.microsoft.com/office/drawing/2014/main" id="{84F9E545-9543-2066-1301-108A37F088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7249" y="4194581"/>
            <a:ext cx="306705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AutoShape 111">
            <a:extLst>
              <a:ext uri="{FF2B5EF4-FFF2-40B4-BE49-F238E27FC236}">
                <a16:creationId xmlns:a16="http://schemas.microsoft.com/office/drawing/2014/main" id="{9D85AB7B-FD42-F147-C990-9ACB40A0E5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86449" y="4377144"/>
            <a:ext cx="1619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AutoShape 112">
            <a:extLst>
              <a:ext uri="{FF2B5EF4-FFF2-40B4-BE49-F238E27FC236}">
                <a16:creationId xmlns:a16="http://schemas.microsoft.com/office/drawing/2014/main" id="{09497975-ABC8-3194-8E8A-86AFABBF61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9324" y="4559706"/>
            <a:ext cx="44767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AutoShape 113">
            <a:extLst>
              <a:ext uri="{FF2B5EF4-FFF2-40B4-BE49-F238E27FC236}">
                <a16:creationId xmlns:a16="http://schemas.microsoft.com/office/drawing/2014/main" id="{B5BBD851-76A1-EE2A-BB97-21ABA5D5C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9324" y="4743856"/>
            <a:ext cx="44767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89BEB74-3BF9-DB57-2049-8FCF79B6E971}"/>
                  </a:ext>
                </a:extLst>
              </p:cNvPr>
              <p:cNvSpPr txBox="1"/>
              <p:nvPr/>
            </p:nvSpPr>
            <p:spPr>
              <a:xfrm>
                <a:off x="947811" y="1431084"/>
                <a:ext cx="10259865" cy="4597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sz="20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我们可以设一个随机变量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zh-CN" altLang="zh-CN" sz="20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。当第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zh-CN" sz="20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个数据的情感倾向是正向的时候，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zh-CN" altLang="zh-CN" sz="20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，反之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zh-CN" altLang="zh-CN" sz="20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。则有：</a:t>
                </a:r>
                <a:endParaRPr lang="zh-CN" altLang="zh-CN" sz="20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sz="2000" i="1" kern="100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zh-CN" sz="2000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zh-CN" sz="20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zh-CN" altLang="zh-CN" sz="20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zh-CN" altLang="zh-CN" sz="20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pPr lvl="0" algn="just"/>
                <a:r>
                  <a:rPr lang="zh-CN" altLang="zh-CN" sz="20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显然，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zh-CN" altLang="zh-CN" sz="20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服从伯努利分布。设：</a:t>
                </a:r>
                <a:endParaRPr lang="en-US" altLang="zh-CN" sz="2000" i="1" kern="100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0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0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e>
                      </m:d>
                      <m:r>
                        <a:rPr lang="en-US" altLang="zh-CN" sz="20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0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sz="20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0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=0</m:t>
                          </m:r>
                        </m:e>
                      </m:d>
                      <m:r>
                        <a:rPr lang="en-US" altLang="zh-CN" sz="20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zh-CN" altLang="zh-CN" sz="20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0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just"/>
                <a:r>
                  <a:rPr lang="zh-CN" altLang="zh-CN" sz="20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则对于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20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𝑗</m:t>
                    </m:r>
                    <m:d>
                      <m:dPr>
                        <m:ctrlPr>
                          <a:rPr lang="zh-CN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zh-CN" altLang="zh-CN" sz="20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zh-CN" altLang="zh-CN" sz="20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zh-CN" altLang="zh-CN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20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bSup>
                    <m:sSubSup>
                      <m:sSubSupPr>
                        <m:ctrlPr>
                          <a:rPr lang="zh-CN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bSup>
                    <m:sSup>
                      <m:sSupPr>
                        <m:ctrlPr>
                          <a:rPr lang="zh-CN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zh-CN" altLang="zh-CN" sz="20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zh-CN" altLang="zh-CN" sz="20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  <m:r>
                      <a:rPr lang="en-US" altLang="zh-CN" sz="20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sz="20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d>
                      <m:dPr>
                        <m:ctrlPr>
                          <a:rPr lang="zh-CN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20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zh-CN" altLang="zh-CN" sz="20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服从二项分布，且其值代表了量化后的网络舆论对某事件的看法的情感倾向性。</a:t>
                </a:r>
                <a:endParaRPr lang="en-US" altLang="zh-CN" sz="20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just"/>
                <a:endParaRPr lang="en-US" altLang="zh-CN" sz="2000" kern="100" dirty="0">
                  <a:solidFill>
                    <a:schemeClr val="bg1"/>
                  </a:solidFill>
                  <a:latin typeface="等线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zh-CN" sz="20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因此，我们有必要对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zh-CN" altLang="zh-CN" sz="20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的期望和方差进行区间估计。我们设区间估计的置信度水平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α</m:t>
                    </m:r>
                    <m:r>
                      <a:rPr lang="en-US" altLang="zh-CN" sz="20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=0.05</m:t>
                    </m:r>
                  </m:oMath>
                </a14:m>
                <a:r>
                  <a:rPr lang="zh-CN" altLang="zh-CN" sz="20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。同时设变量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altLang="zh-CN" sz="20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CN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  <m:r>
                      <a:rPr lang="en-US" altLang="zh-CN" sz="20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sz="20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d>
                      <m:dPr>
                        <m:ctrlPr>
                          <a:rPr lang="zh-CN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20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20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just"/>
                <a:endParaRPr lang="zh-CN" altLang="zh-CN" sz="20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289BEB74-3BF9-DB57-2049-8FCF79B6E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1" y="1431084"/>
                <a:ext cx="10259865" cy="4597412"/>
              </a:xfrm>
              <a:prstGeom prst="rect">
                <a:avLst/>
              </a:prstGeom>
              <a:blipFill>
                <a:blip r:embed="rId3"/>
                <a:stretch>
                  <a:fillRect l="-594" t="-1061" r="-3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3C426F-C7BD-1092-D5B6-F301072FB3F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840EA0E-60A4-4F09-AB2C-5928C6CC368F}" type="datetime1">
              <a:rPr lang="zh-CN" altLang="en-US" smtClean="0"/>
              <a:t>2023/5/3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98C170B-B4A3-64D7-367C-3D847F80A3BC}"/>
                  </a:ext>
                </a:extLst>
              </p:cNvPr>
              <p:cNvSpPr txBox="1"/>
              <p:nvPr/>
            </p:nvSpPr>
            <p:spPr>
              <a:xfrm>
                <a:off x="1357423" y="988765"/>
                <a:ext cx="9477154" cy="5869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algn="just"/>
                <a:r>
                  <a:rPr lang="zh-CN" altLang="zh-CN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由于我们选择的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比较大（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zh-CN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10000</m:t>
                    </m:r>
                  </m:oMath>
                </a14:m>
                <a:r>
                  <a:rPr lang="zh-CN" altLang="zh-CN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），则根据中心极限定理的特例，我们可以用正态分布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zh-CN" altLang="zh-CN" i="1" kern="100">
                            <a:solidFill>
                              <a:schemeClr val="bg1"/>
                            </a:solidFill>
                            <a:effectLst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μ</m:t>
                        </m:r>
                        <m:r>
                          <a:rPr lang="en-US" altLang="zh-CN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i="1" kern="100">
                                <a:solidFill>
                                  <a:schemeClr val="bg1"/>
                                </a:solidFill>
                                <a:effectLst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kern="100">
                                <a:solidFill>
                                  <a:schemeClr val="bg1"/>
                                </a:solidFill>
                                <a:effectLst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altLang="zh-CN" i="1" kern="100">
                                <a:solidFill>
                                  <a:schemeClr val="bg1"/>
                                </a:solidFill>
                                <a:effectLst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μ</m:t>
                    </m:r>
                    <m:r>
                      <a:rPr lang="en-US" altLang="zh-CN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sSub>
                      <m:sSubPr>
                        <m:ctrlPr>
                          <a:rPr lang="zh-CN" altLang="zh-CN" i="1" kern="100">
                            <a:solidFill>
                              <a:schemeClr val="bg1"/>
                            </a:solidFill>
                            <a:effectLst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 kern="100">
                            <a:solidFill>
                              <a:schemeClr val="bg1"/>
                            </a:solidFill>
                            <a:effectLst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sSub>
                      <m:sSubPr>
                        <m:ctrlPr>
                          <a:rPr lang="zh-CN" altLang="zh-CN" i="1" kern="100">
                            <a:solidFill>
                              <a:schemeClr val="bg1"/>
                            </a:solidFill>
                            <a:effectLst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i="1" kern="100">
                            <a:solidFill>
                              <a:schemeClr val="bg1"/>
                            </a:solidFill>
                            <a:effectLst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zh-CN" altLang="zh-CN" i="1" kern="100">
                                <a:solidFill>
                                  <a:schemeClr val="bg1"/>
                                </a:solidFill>
                                <a:effectLst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solidFill>
                                  <a:schemeClr val="bg1"/>
                                </a:solidFill>
                                <a:effectLst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 kern="100">
                                <a:solidFill>
                                  <a:schemeClr val="bg1"/>
                                </a:solidFill>
                                <a:effectLst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来近似表示这个二项分布，即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altLang="zh-CN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zh-CN" altLang="zh-CN" i="1" kern="100">
                            <a:solidFill>
                              <a:schemeClr val="bg1"/>
                            </a:solidFill>
                            <a:effectLst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μ</m:t>
                        </m:r>
                        <m:r>
                          <a:rPr lang="en-US" altLang="zh-CN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i="1" kern="100">
                                <a:solidFill>
                                  <a:schemeClr val="bg1"/>
                                </a:solidFill>
                                <a:effectLst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kern="100">
                                <a:solidFill>
                                  <a:schemeClr val="bg1"/>
                                </a:solidFill>
                                <a:effectLst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altLang="zh-CN" i="1" kern="100">
                                <a:solidFill>
                                  <a:schemeClr val="bg1"/>
                                </a:solidFill>
                                <a:effectLst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zh-CN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。而正态分布的值可以直接查表，这使得计算方便。</a:t>
                </a:r>
                <a:endParaRPr lang="zh-CN" altLang="zh-CN" sz="1400" kern="100" dirty="0">
                  <a:solidFill>
                    <a:schemeClr val="bg1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 algn="just"/>
                <a:r>
                  <a:rPr lang="zh-CN" altLang="zh-CN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首先找一个期望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μ</m:t>
                    </m:r>
                  </m:oMath>
                </a14:m>
                <a:r>
                  <a:rPr lang="zh-CN" altLang="zh-CN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的良好的点估计。我们将数据分为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zh-CN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组，每一组有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kern="100">
                            <a:solidFill>
                              <a:schemeClr val="bg1"/>
                            </a:solidFill>
                            <a:effectLst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zh-CN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个数据，则有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zh-CN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组样本数据：</a:t>
                </a:r>
                <a:endParaRPr lang="zh-CN" altLang="zh-CN" sz="1400" kern="100" dirty="0">
                  <a:solidFill>
                    <a:schemeClr val="bg1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23900"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en-US" altLang="zh-CN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i</m:t>
                      </m:r>
                      <m:d>
                        <m:dPr>
                          <m:ctrlPr>
                            <a:rPr lang="zh-CN" altLang="zh-CN" i="1" kern="100">
                              <a:solidFill>
                                <a:schemeClr val="bg1"/>
                              </a:solidFill>
                              <a:effectLst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zh-CN" altLang="zh-CN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a:rPr lang="zh-CN" altLang="zh-CN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</m:d>
                      <m:r>
                        <a:rPr lang="en-US" altLang="zh-CN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, </m:t>
                      </m:r>
                      <m:sSub>
                        <m:sSubPr>
                          <m:ctrlPr>
                            <a:rPr lang="zh-CN" altLang="zh-CN" i="1" kern="100">
                              <a:solidFill>
                                <a:schemeClr val="bg1"/>
                              </a:solidFill>
                              <a:effectLst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CN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zh-CN" altLang="zh-CN" i="1" kern="100">
                              <a:solidFill>
                                <a:schemeClr val="bg1"/>
                              </a:solidFill>
                              <a:effectLst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acc>
                      <m:r>
                        <a:rPr lang="en-US" altLang="zh-CN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 kern="100">
                              <a:solidFill>
                                <a:schemeClr val="bg1"/>
                              </a:solidFill>
                              <a:effectLst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zh-CN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zh-CN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~ </m:t>
                      </m:r>
                      <m:r>
                        <a:rPr lang="en-US" altLang="zh-CN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zh-CN" altLang="zh-CN" i="1" kern="100">
                              <a:solidFill>
                                <a:schemeClr val="bg1"/>
                              </a:solidFill>
                              <a:effectLst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μ</m:t>
                          </m:r>
                          <m:r>
                            <a:rPr lang="en-US" altLang="zh-CN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zh-CN" sz="1400" kern="100" dirty="0">
                  <a:solidFill>
                    <a:schemeClr val="bg1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 algn="just"/>
                <a:r>
                  <a:rPr lang="zh-CN" altLang="zh-CN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由于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zh-CN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未知，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i="1" kern="100">
                            <a:solidFill>
                              <a:schemeClr val="bg1"/>
                            </a:solidFill>
                            <a:effectLst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</m:rad>
                    <m:d>
                      <m:dPr>
                        <m:ctrlPr>
                          <a:rPr lang="zh-CN" altLang="zh-CN" i="1" kern="100">
                            <a:solidFill>
                              <a:schemeClr val="bg1"/>
                            </a:solidFill>
                            <a:effectLst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  <m:r>
                          <a:rPr lang="en-US" altLang="zh-CN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</m:d>
                    <m:r>
                      <m:rPr>
                        <m:lit/>
                      </m:rPr>
                      <a:rPr lang="en-US" altLang="zh-CN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zh-CN" altLang="zh-CN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不适合作枢轴变量。选取样本标准差</a:t>
                </a:r>
                <a:endParaRPr lang="zh-CN" altLang="zh-CN" sz="1400" kern="100" dirty="0">
                  <a:solidFill>
                    <a:schemeClr val="bg1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23900"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 kern="100">
                              <a:solidFill>
                                <a:schemeClr val="bg1"/>
                              </a:solidFill>
                              <a:effectLst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zh-CN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zh-CN" altLang="zh-CN" i="1" kern="100">
                              <a:solidFill>
                                <a:schemeClr val="bg1"/>
                              </a:solidFill>
                              <a:effectLst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zh-CN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zh-CN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Z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lit/>
                            </m:rPr>
                            <a:rPr lang="en-US" altLang="zh-CN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d>
                            <m:dPr>
                              <m:ctrlPr>
                                <a:rPr lang="zh-CN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zh-CN" sz="1400" kern="100" dirty="0">
                  <a:solidFill>
                    <a:schemeClr val="bg1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23900" indent="266700" algn="just"/>
                <a:r>
                  <a:rPr lang="zh-CN" altLang="zh-CN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代替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kern="100">
                            <a:solidFill>
                              <a:schemeClr val="bg1"/>
                            </a:solidFill>
                            <a:effectLst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，得到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i="1" kern="100">
                            <a:solidFill>
                              <a:schemeClr val="bg1"/>
                            </a:solidFill>
                            <a:effectLst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</m:rad>
                    <m:d>
                      <m:dPr>
                        <m:ctrlPr>
                          <a:rPr lang="zh-CN" altLang="zh-CN" i="1" kern="100">
                            <a:solidFill>
                              <a:schemeClr val="bg1"/>
                            </a:solidFill>
                            <a:effectLst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  <m:r>
                          <a:rPr lang="en-US" altLang="zh-CN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</m:d>
                    <m:r>
                      <m:rPr>
                        <m:lit/>
                      </m:rPr>
                      <a:rPr lang="en-US" altLang="zh-CN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S</m:t>
                    </m:r>
                    <m:r>
                      <a:rPr lang="en-US" altLang="zh-CN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~</m:t>
                    </m:r>
                    <m:sSub>
                      <m:sSubPr>
                        <m:ctrlPr>
                          <a:rPr lang="zh-CN" altLang="zh-CN" i="1" kern="100">
                            <a:solidFill>
                              <a:schemeClr val="bg1"/>
                            </a:solidFill>
                            <a:effectLst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lang="en-US" altLang="zh-CN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则有</a:t>
                </a:r>
                <a:r>
                  <a:rPr lang="en-US" altLang="zh-CN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endParaRPr lang="zh-CN" altLang="zh-CN" sz="1400" kern="100" dirty="0">
                  <a:solidFill>
                    <a:schemeClr val="bg1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23900"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i="1" kern="100">
                              <a:solidFill>
                                <a:schemeClr val="bg1"/>
                              </a:solidFill>
                              <a:effectLst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α</m:t>
                              </m:r>
                              <m:r>
                                <m:rPr>
                                  <m:lit/>
                                </m:rP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/2</m:t>
                              </m:r>
                            </m:e>
                          </m:d>
                          <m:r>
                            <a:rPr lang="zh-CN" altLang="zh-CN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≤</m:t>
                          </m:r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</m:rad>
                          <m:d>
                            <m:dPr>
                              <m:ctrlPr>
                                <a:rPr lang="zh-CN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</m:d>
                          <m:r>
                            <m:rPr>
                              <m:lit/>
                            </m:rPr>
                            <a:rPr lang="en-US" altLang="zh-CN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en-US" altLang="zh-CN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zh-CN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m</m:t>
                              </m:r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α</m:t>
                          </m:r>
                          <m:r>
                            <m:rPr>
                              <m:lit/>
                            </m:rPr>
                            <a:rPr lang="en-US" altLang="zh-CN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/2)</m:t>
                          </m:r>
                        </m:e>
                      </m:d>
                      <m:r>
                        <a:rPr lang="en-US" altLang="zh-CN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altLang="zh-CN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α</m:t>
                      </m:r>
                    </m:oMath>
                  </m:oMathPara>
                </a14:m>
                <a:endParaRPr lang="zh-CN" altLang="zh-CN" sz="1400" kern="100" dirty="0">
                  <a:solidFill>
                    <a:schemeClr val="bg1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23900" indent="266700" algn="just"/>
                <a:r>
                  <a:rPr lang="zh-CN" altLang="zh-CN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改写为：</a:t>
                </a:r>
                <a:endParaRPr lang="zh-CN" altLang="zh-CN" sz="1400" kern="100" dirty="0">
                  <a:solidFill>
                    <a:schemeClr val="bg1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23900"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zh-CN" i="1" kern="100">
                              <a:solidFill>
                                <a:schemeClr val="bg1"/>
                              </a:solidFill>
                              <a:effectLst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α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d>
                          <m:r>
                            <m:rPr>
                              <m:lit/>
                            </m:rPr>
                            <a:rPr lang="en-US" altLang="zh-CN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</m:rad>
                          <m:r>
                            <a:rPr lang="zh-CN" altLang="zh-CN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≤</m:t>
                          </m:r>
                          <m:r>
                            <a:rPr lang="en-US" altLang="zh-CN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𝑍</m:t>
                          </m:r>
                          <m:r>
                            <a:rPr lang="en-US" altLang="zh-CN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≤</m:t>
                          </m:r>
                          <m:d>
                            <m:dPr>
                              <m:ctrlPr>
                                <a:rPr lang="zh-CN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α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d>
                          <m:r>
                            <m:rPr>
                              <m:lit/>
                            </m:rPr>
                            <a:rPr lang="en-US" altLang="zh-CN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</m:rad>
                        </m:e>
                      </m:d>
                      <m:r>
                        <a:rPr lang="en-US" altLang="zh-CN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altLang="zh-CN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α</m:t>
                      </m:r>
                    </m:oMath>
                  </m:oMathPara>
                </a14:m>
                <a:endParaRPr lang="zh-CN" altLang="zh-CN" sz="1400" kern="100" dirty="0">
                  <a:solidFill>
                    <a:schemeClr val="bg1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23900" indent="266700" algn="just"/>
                <a:r>
                  <a:rPr lang="zh-CN" altLang="zh-CN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因此，其置信度水平为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α</m:t>
                    </m:r>
                    <m:r>
                      <a:rPr lang="en-US" altLang="zh-CN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=0.05</m:t>
                    </m:r>
                  </m:oMath>
                </a14:m>
                <a:r>
                  <a:rPr lang="zh-CN" altLang="zh-CN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区间为：</a:t>
                </a:r>
                <a:endParaRPr lang="zh-CN" altLang="zh-CN" sz="1400" kern="100" dirty="0">
                  <a:solidFill>
                    <a:schemeClr val="bg1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23900"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i="1" kern="100">
                              <a:solidFill>
                                <a:schemeClr val="bg1"/>
                              </a:solidFill>
                              <a:effectLst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zh-CN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altLang="zh-CN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zh-CN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zh-CN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 kern="100">
                              <a:solidFill>
                                <a:schemeClr val="bg1"/>
                              </a:solidFill>
                              <a:effectLst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α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d>
                          <m:r>
                            <m:rPr>
                              <m:lit/>
                            </m:rPr>
                            <a:rPr lang="en-US" altLang="zh-CN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</m:rad>
                          <m:r>
                            <a:rPr lang="en-US" altLang="zh-CN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zh-CN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α</m:t>
                                  </m:r>
                                  <m:r>
                                    <m:rPr>
                                      <m:lit/>
                                    </m:rPr>
                                    <a:rPr lang="en-US" altLang="zh-CN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d>
                          <m:r>
                            <m:rPr>
                              <m:lit/>
                            </m:rPr>
                            <a:rPr lang="en-US" altLang="zh-CN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zh-CN" altLang="zh-CN" sz="1400" kern="100" dirty="0">
                  <a:solidFill>
                    <a:schemeClr val="bg1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98C170B-B4A3-64D7-367C-3D847F80A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23" y="988765"/>
                <a:ext cx="9477154" cy="5869235"/>
              </a:xfrm>
              <a:prstGeom prst="rect">
                <a:avLst/>
              </a:prstGeom>
              <a:blipFill>
                <a:blip r:embed="rId2"/>
                <a:stretch>
                  <a:fillRect t="-727" r="-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标题 20">
            <a:extLst>
              <a:ext uri="{FF2B5EF4-FFF2-40B4-BE49-F238E27FC236}">
                <a16:creationId xmlns:a16="http://schemas.microsoft.com/office/drawing/2014/main" id="{2F399EDA-6FCF-D192-0127-189FA8DE7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/>
          <a:lstStyle/>
          <a:p>
            <a:pPr rtl="0"/>
            <a:r>
              <a:rPr lang="en-US" altLang="zh-CN" sz="2800" dirty="0" err="1"/>
              <a:t>i</a:t>
            </a:r>
            <a:r>
              <a:rPr lang="zh-CN" altLang="en-US" sz="2800" dirty="0"/>
              <a:t>）置信区间估计</a:t>
            </a:r>
            <a:endParaRPr lang="zh-cn" sz="2800" dirty="0"/>
          </a:p>
        </p:txBody>
      </p:sp>
    </p:spTree>
    <p:extLst>
      <p:ext uri="{BB962C8B-B14F-4D97-AF65-F5344CB8AC3E}">
        <p14:creationId xmlns:p14="http://schemas.microsoft.com/office/powerpoint/2010/main" val="22338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8F4268-D515-1E92-27DD-6D1F267AAFF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840EA0E-60A4-4F09-AB2C-5928C6CC368F}" type="datetime1">
              <a:rPr lang="zh-CN" altLang="en-US" smtClean="0"/>
              <a:t>2023/5/3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4305FF2-5952-CE86-3A46-100B9FD39E24}"/>
                  </a:ext>
                </a:extLst>
              </p:cNvPr>
              <p:cNvSpPr txBox="1"/>
              <p:nvPr/>
            </p:nvSpPr>
            <p:spPr>
              <a:xfrm>
                <a:off x="971107" y="1658679"/>
                <a:ext cx="10157637" cy="4347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/>
                <a:r>
                  <a:rPr lang="zh-CN" altLang="zh-CN" sz="2400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当其期望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μ</m:t>
                    </m:r>
                  </m:oMath>
                </a14:m>
                <a:r>
                  <a:rPr lang="zh-CN" altLang="zh-CN" sz="2400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大于</a:t>
                </a:r>
                <a14:m>
                  <m:oMath xmlns:m="http://schemas.openxmlformats.org/officeDocument/2006/math">
                    <m:r>
                      <a:rPr lang="en-US" altLang="zh-CN" sz="2400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0.5</m:t>
                    </m:r>
                  </m:oMath>
                </a14:m>
                <a:r>
                  <a:rPr lang="zh-CN" altLang="zh-CN" sz="2400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时，我们可以认为网民的态度偏正面；反之，则认为网民的态度偏负面。这是一个假设检验的过程，即：</a:t>
                </a:r>
                <a:endParaRPr lang="zh-CN" altLang="zh-CN" kern="100" dirty="0">
                  <a:solidFill>
                    <a:schemeClr val="bg1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buFont typeface="+mj-lt"/>
                  <a:buAutoNum type="alphaLcParenR"/>
                </a:pPr>
                <a:r>
                  <a:rPr lang="zh-CN" altLang="zh-CN" sz="2400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有原假设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solidFill>
                              <a:schemeClr val="bg1"/>
                            </a:solidFill>
                            <a:effectLst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400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zh-CN" altLang="zh-CN" sz="2400" i="1" kern="100">
                            <a:solidFill>
                              <a:schemeClr val="bg1"/>
                            </a:solidFill>
                            <a:effectLst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altLang="zh-CN" sz="2400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&gt;0.5</m:t>
                    </m:r>
                  </m:oMath>
                </a14:m>
                <a:r>
                  <a:rPr lang="zh-CN" altLang="zh-CN" sz="2400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和备择假设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solidFill>
                              <a:schemeClr val="bg1"/>
                            </a:solidFill>
                            <a:effectLst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400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zh-CN" altLang="zh-CN" sz="2400" i="1" kern="100">
                            <a:solidFill>
                              <a:schemeClr val="bg1"/>
                            </a:solidFill>
                            <a:effectLst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altLang="zh-CN" sz="2400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zh-CN" altLang="zh-CN" sz="2400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400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0.5</m:t>
                    </m:r>
                  </m:oMath>
                </a14:m>
                <a:r>
                  <a:rPr lang="zh-CN" altLang="zh-CN" sz="2400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。现在给予抽样数据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kern="100">
                            <a:solidFill>
                              <a:schemeClr val="bg1"/>
                            </a:solidFill>
                            <a:effectLst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kern="100">
                            <a:solidFill>
                              <a:schemeClr val="bg1"/>
                            </a:solidFill>
                            <a:effectLst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 1 </m:t>
                    </m:r>
                    <m:r>
                      <a:rPr lang="zh-CN" altLang="zh-CN" sz="2400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400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zh-CN" sz="2400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400" i="1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zh-CN" sz="2400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，以此来对此假设进行检验。</a:t>
                </a:r>
                <a:endParaRPr lang="zh-CN" altLang="zh-CN" kern="100" dirty="0">
                  <a:solidFill>
                    <a:schemeClr val="bg1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buFont typeface="+mj-lt"/>
                  <a:buAutoNum type="alphaLcParenR"/>
                </a:pPr>
                <a:r>
                  <a:rPr lang="zh-CN" altLang="zh-CN" sz="2400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与区间估计同样的处理方法，则有</a:t>
                </a:r>
                <a:endParaRPr lang="zh-CN" altLang="zh-CN" kern="100" dirty="0">
                  <a:solidFill>
                    <a:schemeClr val="bg1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825500"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</m:rad>
                      <m:d>
                        <m:d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𝑍</m:t>
                          </m:r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bg1"/>
                                  </a:solidFill>
                                  <a:effectLst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altLang="zh-CN" sz="2400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/</m:t>
                      </m:r>
                      <m:r>
                        <m:rPr>
                          <m:lit/>
                        </m:rP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m:rPr>
                          <m:lit/>
                        </m:rP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~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zh-CN" kern="100" dirty="0">
                  <a:solidFill>
                    <a:schemeClr val="bg1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825500" indent="266700" algn="just"/>
                <a:r>
                  <a:rPr lang="zh-CN" altLang="zh-CN" sz="2400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作为枢轴变量。</a:t>
                </a:r>
                <a:endParaRPr lang="zh-CN" altLang="zh-CN" kern="100" dirty="0">
                  <a:solidFill>
                    <a:schemeClr val="bg1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 algn="just"/>
                <a:r>
                  <a:rPr lang="en-US" altLang="zh-CN" sz="2400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c)</a:t>
                </a:r>
                <a:r>
                  <a:rPr lang="zh-CN" altLang="zh-CN" sz="2400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假设显著性水平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kern="100">
                        <a:solidFill>
                          <a:schemeClr val="bg1"/>
                        </a:solidFill>
                        <a:effectLst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α</m:t>
                    </m:r>
                  </m:oMath>
                </a14:m>
                <a:r>
                  <a:rPr lang="zh-CN" altLang="zh-CN" sz="2400" kern="100" dirty="0">
                    <a:solidFill>
                      <a:schemeClr val="bg1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的情况下，我们得到检验：</a:t>
                </a:r>
                <a:endParaRPr lang="zh-CN" altLang="zh-CN" kern="100" dirty="0">
                  <a:solidFill>
                    <a:schemeClr val="bg1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825500" indent="266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2400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Φ</m:t>
                      </m:r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𝑊h𝑒𝑛</m:t>
                      </m:r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 </m:t>
                      </m:r>
                      <m:rad>
                        <m:radPr>
                          <m:degHide m:val="on"/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</m:rad>
                      <m:d>
                        <m:d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𝑍</m:t>
                          </m:r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bg1"/>
                                  </a:solidFill>
                                  <a:effectLst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altLang="zh-CN" sz="2400" kern="100">
                                  <a:solidFill>
                                    <a:schemeClr val="bg1"/>
                                  </a:solidFill>
                                  <a:effectLst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/</m:t>
                      </m:r>
                      <m:r>
                        <m:rPr>
                          <m:lit/>
                        </m:rP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m:rPr>
                          <m:lit/>
                        </m:rP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 </m:t>
                      </m:r>
                      <m:r>
                        <a:rPr lang="zh-CN" altLang="zh-CN" sz="2400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 −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</m:d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, 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 </m:t>
                      </m:r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𝑎𝑐𝑐𝑒𝑝𝑡𝑒𝑑</m:t>
                      </m:r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 </m:t>
                      </m:r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𝐼𝑛𝑠𝑡𝑒𝑎𝑑</m:t>
                      </m:r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, </m:t>
                      </m:r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𝑟𝑒𝑗𝑒𝑐𝑡</m:t>
                      </m:r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 </m:t>
                      </m:r>
                      <m:sSub>
                        <m:sSubPr>
                          <m:ctrlPr>
                            <a:rPr lang="zh-CN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i="1" kern="100">
                              <a:solidFill>
                                <a:schemeClr val="bg1"/>
                              </a:solidFill>
                              <a:effectLst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 kern="100">
                          <a:solidFill>
                            <a:schemeClr val="bg1"/>
                          </a:solidFill>
                          <a:effectLst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kern="100" dirty="0">
                  <a:solidFill>
                    <a:schemeClr val="bg1"/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4305FF2-5952-CE86-3A46-100B9FD39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07" y="1658679"/>
                <a:ext cx="10157637" cy="4347857"/>
              </a:xfrm>
              <a:prstGeom prst="rect">
                <a:avLst/>
              </a:prstGeom>
              <a:blipFill>
                <a:blip r:embed="rId2"/>
                <a:stretch>
                  <a:fillRect l="-900" t="-1543" r="-9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20">
            <a:extLst>
              <a:ext uri="{FF2B5EF4-FFF2-40B4-BE49-F238E27FC236}">
                <a16:creationId xmlns:a16="http://schemas.microsoft.com/office/drawing/2014/main" id="{75F360CF-53A7-FBA8-4BC6-BB73A1CD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/>
          <a:lstStyle/>
          <a:p>
            <a:pPr rtl="0"/>
            <a:r>
              <a:rPr lang="en-US" altLang="zh-CN" sz="2800" dirty="0"/>
              <a:t>ii</a:t>
            </a:r>
            <a:r>
              <a:rPr lang="zh-CN" altLang="en-US" sz="2800" dirty="0"/>
              <a:t>）假设检验</a:t>
            </a:r>
            <a:endParaRPr lang="zh-cn" sz="2800" dirty="0"/>
          </a:p>
        </p:txBody>
      </p:sp>
    </p:spTree>
    <p:extLst>
      <p:ext uri="{BB962C8B-B14F-4D97-AF65-F5344CB8AC3E}">
        <p14:creationId xmlns:p14="http://schemas.microsoft.com/office/powerpoint/2010/main" val="3130828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949EA9-C4C8-4893-1B52-9731AE35E9A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840EA0E-60A4-4F09-AB2C-5928C6CC368F}" type="datetime1">
              <a:rPr lang="zh-CN" altLang="en-US" smtClean="0"/>
              <a:t>2023/5/3</a:t>
            </a:fld>
            <a:endParaRPr lang="en-US" dirty="0"/>
          </a:p>
        </p:txBody>
      </p:sp>
      <p:sp>
        <p:nvSpPr>
          <p:cNvPr id="8" name="标题 3">
            <a:extLst>
              <a:ext uri="{FF2B5EF4-FFF2-40B4-BE49-F238E27FC236}">
                <a16:creationId xmlns:a16="http://schemas.microsoft.com/office/drawing/2014/main" id="{E6C75458-77A9-BFDF-DB9D-DDF0006E5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3" y="168275"/>
            <a:ext cx="10523537" cy="584200"/>
          </a:xfrm>
        </p:spPr>
        <p:txBody>
          <a:bodyPr/>
          <a:lstStyle/>
          <a:p>
            <a:r>
              <a:rPr lang="zh-CN" altLang="en-US" sz="3200" dirty="0"/>
              <a:t>四、总结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B080E10-7223-D20C-1037-EBB48D8BE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817" y="1919750"/>
            <a:ext cx="11787963" cy="1795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65048" rIns="91440" bIns="16504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我们的作品是基于大数据分析的情感分类系统。通过对大规模的网络数据进行爬取、清洗、分类和分析，我们可以有效地分析舆情的情感分布和趋势变化，为政府、企业和个人提供科学的决策支持和舆情监测服务。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7941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B005D6-1DAD-D3EA-22CC-900FB86D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创意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B31746-C5A0-4923-C82D-549DE145762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840EA0E-60A4-4F09-AB2C-5928C6CC368F}" type="datetime1">
              <a:rPr lang="zh-CN" altLang="en-US" smtClean="0"/>
              <a:t>2023/5/3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4B7AB3-6D3A-2F9A-0212-9E0981094207}"/>
              </a:ext>
            </a:extLst>
          </p:cNvPr>
          <p:cNvSpPr txBox="1"/>
          <p:nvPr/>
        </p:nvSpPr>
        <p:spPr>
          <a:xfrm>
            <a:off x="602512" y="1132620"/>
            <a:ext cx="1087356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我们的创意主要体现在以下几个方面：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1.</a:t>
            </a:r>
            <a:r>
              <a:rPr lang="zh-CN" altLang="en-US" sz="2000" dirty="0">
                <a:solidFill>
                  <a:schemeClr val="bg1"/>
                </a:solidFill>
              </a:rPr>
              <a:t>在统计分析方面，我们使用了二项分布的期望和方差进行区间估计，然后使用中心极限定理近似二项分布，得到了正态分布的估计值，从而进行了置信区间的计算。同时，我们还使用了假设检验来验证假设的真实性，使用</a:t>
            </a:r>
            <a:r>
              <a:rPr lang="en-US" altLang="zh-CN" sz="2000" dirty="0">
                <a:solidFill>
                  <a:schemeClr val="bg1"/>
                </a:solidFill>
              </a:rPr>
              <a:t>t</a:t>
            </a:r>
            <a:r>
              <a:rPr lang="zh-CN" altLang="en-US" sz="2000" dirty="0">
                <a:solidFill>
                  <a:schemeClr val="bg1"/>
                </a:solidFill>
              </a:rPr>
              <a:t>分布作为枢轴变量进行计算。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2.</a:t>
            </a:r>
            <a:r>
              <a:rPr lang="zh-CN" altLang="en-US" sz="2000" dirty="0">
                <a:solidFill>
                  <a:schemeClr val="bg1"/>
                </a:solidFill>
              </a:rPr>
              <a:t>在系统实现方面，我们的分析系统中，评论分类模型是最重要的组成部分之一。为了提高模型的预测准确率，我们在微调预训练模型的基础上使用</a:t>
            </a:r>
            <a:r>
              <a:rPr lang="en-US" altLang="zh-CN" sz="2000" dirty="0">
                <a:solidFill>
                  <a:schemeClr val="bg1"/>
                </a:solidFill>
              </a:rPr>
              <a:t>Additive Margin </a:t>
            </a:r>
            <a:r>
              <a:rPr lang="en-US" altLang="zh-CN" sz="2000" dirty="0" err="1">
                <a:solidFill>
                  <a:schemeClr val="bg1"/>
                </a:solidFill>
              </a:rPr>
              <a:t>Softmax</a:t>
            </a:r>
            <a:r>
              <a:rPr lang="zh-CN" altLang="en-US" sz="2000" dirty="0">
                <a:solidFill>
                  <a:schemeClr val="bg1"/>
                </a:solidFill>
              </a:rPr>
              <a:t>重新设计了损失函数，用于防治过拟合，并使用了一些微调手段来提升模型的效果。同时，我们还设计了多层次微调方法，使得模型在重点任务和其他分类问题上都能表现出色。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3.</a:t>
            </a:r>
            <a:r>
              <a:rPr lang="zh-CN" altLang="en-US" sz="2000" dirty="0">
                <a:solidFill>
                  <a:schemeClr val="bg1"/>
                </a:solidFill>
              </a:rPr>
              <a:t>在作品总结方面，我们强调了我们的作品是基于大数据分析的情感分类系统，可以为政府、企业和个人提供科学的决策支持和舆情监测服务。我们的创意主要体现在统计分析和系统实现两个方面，这也是我们未来进一步提升和应用拓展的方向。</a:t>
            </a:r>
          </a:p>
        </p:txBody>
      </p:sp>
    </p:spTree>
    <p:extLst>
      <p:ext uri="{BB962C8B-B14F-4D97-AF65-F5344CB8AC3E}">
        <p14:creationId xmlns:p14="http://schemas.microsoft.com/office/powerpoint/2010/main" val="124093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07A69-E556-E1B9-CB69-CD2FED65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961" y="469320"/>
            <a:ext cx="3940205" cy="883460"/>
          </a:xfrm>
        </p:spPr>
        <p:txBody>
          <a:bodyPr/>
          <a:lstStyle/>
          <a:p>
            <a:r>
              <a:rPr lang="zh-CN" altLang="en-US" sz="4000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DE6964-2EF3-EA1D-1133-5BB5AF87F6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2839" y="1399370"/>
            <a:ext cx="3940205" cy="516970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作品简介</a:t>
            </a:r>
            <a:endParaRPr lang="en-US" altLang="zh-CN" sz="2400" dirty="0"/>
          </a:p>
          <a:p>
            <a:r>
              <a:rPr lang="zh-CN" altLang="en-US" sz="2400" dirty="0"/>
              <a:t>作品意义</a:t>
            </a:r>
            <a:endParaRPr lang="en-US" altLang="zh-CN" sz="2400" dirty="0"/>
          </a:p>
          <a:p>
            <a:r>
              <a:rPr lang="zh-CN" altLang="en-US" sz="2400" dirty="0"/>
              <a:t>作品实现</a:t>
            </a:r>
            <a:endParaRPr lang="en-US" altLang="zh-CN" sz="2400" dirty="0"/>
          </a:p>
          <a:p>
            <a:pPr lvl="1"/>
            <a:r>
              <a:rPr lang="zh-CN" altLang="en-US" sz="2400" dirty="0"/>
              <a:t>爬虫</a:t>
            </a:r>
            <a:endParaRPr lang="en-US" altLang="zh-CN" sz="2400" dirty="0"/>
          </a:p>
          <a:p>
            <a:pPr lvl="1"/>
            <a:r>
              <a:rPr lang="en-US" altLang="zh-CN" sz="2400" dirty="0"/>
              <a:t>BERT</a:t>
            </a:r>
          </a:p>
          <a:p>
            <a:pPr lvl="1"/>
            <a:r>
              <a:rPr lang="zh-CN" altLang="en-US" sz="2400" dirty="0"/>
              <a:t>统计分析</a:t>
            </a:r>
            <a:endParaRPr lang="en-US" altLang="zh-CN" sz="2400" dirty="0"/>
          </a:p>
          <a:p>
            <a:r>
              <a:rPr lang="zh-CN" altLang="en-US" sz="2400" dirty="0"/>
              <a:t>总结</a:t>
            </a:r>
            <a:endParaRPr lang="en-US" altLang="zh-CN" sz="2400" dirty="0"/>
          </a:p>
          <a:p>
            <a:endParaRPr lang="en-US" altLang="zh-CN" sz="2400" dirty="0"/>
          </a:p>
          <a:p>
            <a:pPr marL="457200" lvl="1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64315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818D0-FC06-BA27-C671-3EAA5975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数据和测试效果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38E3FC-CE5D-3AB5-FE78-C3051FA2024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840EA0E-60A4-4F09-AB2C-5928C6CC368F}" type="datetime1">
              <a:rPr lang="zh-CN" altLang="en-US" smtClean="0"/>
              <a:t>2023/5/3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70C05AB-D31D-584C-8728-7A981665B4D9}"/>
              </a:ext>
            </a:extLst>
          </p:cNvPr>
          <p:cNvSpPr txBox="1"/>
          <p:nvPr/>
        </p:nvSpPr>
        <p:spPr>
          <a:xfrm>
            <a:off x="283535" y="1032877"/>
            <a:ext cx="1125633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下面几张图分别展示了将</a:t>
            </a:r>
            <a:r>
              <a:rPr lang="en-US" altLang="zh-CN" sz="2000" dirty="0">
                <a:solidFill>
                  <a:schemeClr val="bg1"/>
                </a:solidFill>
              </a:rPr>
              <a:t>2022.9.1</a:t>
            </a:r>
            <a:r>
              <a:rPr lang="zh-CN" altLang="en-US" sz="2000" dirty="0">
                <a:solidFill>
                  <a:schemeClr val="bg1"/>
                </a:solidFill>
              </a:rPr>
              <a:t>到</a:t>
            </a:r>
            <a:r>
              <a:rPr lang="en-US" altLang="zh-CN" sz="2000" dirty="0">
                <a:solidFill>
                  <a:schemeClr val="bg1"/>
                </a:solidFill>
              </a:rPr>
              <a:t>2023.3.1</a:t>
            </a:r>
            <a:r>
              <a:rPr lang="zh-CN" altLang="en-US" sz="2000" dirty="0">
                <a:solidFill>
                  <a:schemeClr val="bg1"/>
                </a:solidFill>
              </a:rPr>
              <a:t>之间的分成</a:t>
            </a:r>
            <a:r>
              <a:rPr lang="en-US" altLang="zh-CN" sz="2000" dirty="0">
                <a:solidFill>
                  <a:schemeClr val="bg1"/>
                </a:solidFill>
              </a:rPr>
              <a:t>20</a:t>
            </a:r>
            <a:r>
              <a:rPr lang="zh-CN" altLang="en-US" sz="2000" dirty="0">
                <a:solidFill>
                  <a:schemeClr val="bg1"/>
                </a:solidFill>
              </a:rPr>
              <a:t>个时间段后，对“</a:t>
            </a:r>
            <a:r>
              <a:rPr lang="en-US" altLang="zh-CN" sz="2000" dirty="0">
                <a:solidFill>
                  <a:schemeClr val="bg1"/>
                </a:solidFill>
              </a:rPr>
              <a:t>ai”</a:t>
            </a:r>
            <a:r>
              <a:rPr lang="zh-CN" altLang="en-US" sz="2000" dirty="0">
                <a:solidFill>
                  <a:schemeClr val="bg1"/>
                </a:solidFill>
              </a:rPr>
              <a:t>和对“防疫政策”的的舆论的倾向性的均值和在</a:t>
            </a:r>
            <a:r>
              <a:rPr lang="en-US" altLang="zh-CN" sz="2000" dirty="0">
                <a:solidFill>
                  <a:schemeClr val="bg1"/>
                </a:solidFill>
              </a:rPr>
              <a:t>95%</a:t>
            </a:r>
            <a:r>
              <a:rPr lang="zh-CN" altLang="en-US" sz="2000" dirty="0">
                <a:solidFill>
                  <a:schemeClr val="bg1"/>
                </a:solidFill>
              </a:rPr>
              <a:t>置信度水平下的置信区间的变化。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    1.</a:t>
            </a:r>
            <a:r>
              <a:rPr lang="zh-CN" altLang="en-US" sz="2000" dirty="0">
                <a:solidFill>
                  <a:schemeClr val="bg1"/>
                </a:solidFill>
              </a:rPr>
              <a:t> 临近</a:t>
            </a:r>
            <a:r>
              <a:rPr lang="en-US" altLang="zh-CN" sz="2000" dirty="0" err="1">
                <a:solidFill>
                  <a:schemeClr val="bg1"/>
                </a:solidFill>
              </a:rPr>
              <a:t>chatGPT</a:t>
            </a:r>
            <a:r>
              <a:rPr lang="zh-CN" altLang="en-US" sz="2000" dirty="0">
                <a:solidFill>
                  <a:schemeClr val="bg1"/>
                </a:solidFill>
              </a:rPr>
              <a:t>发布的时间段，即</a:t>
            </a:r>
            <a:r>
              <a:rPr lang="en-US" altLang="zh-CN" sz="2000" dirty="0">
                <a:solidFill>
                  <a:schemeClr val="bg1"/>
                </a:solidFill>
              </a:rPr>
              <a:t>2022</a:t>
            </a:r>
            <a:r>
              <a:rPr lang="zh-CN" altLang="en-US" sz="2000" dirty="0">
                <a:solidFill>
                  <a:schemeClr val="bg1"/>
                </a:solidFill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</a:rPr>
              <a:t>11</a:t>
            </a:r>
            <a:r>
              <a:rPr lang="zh-CN" altLang="en-US" sz="2000" dirty="0">
                <a:solidFill>
                  <a:schemeClr val="bg1"/>
                </a:solidFill>
              </a:rPr>
              <a:t>月中旬到</a:t>
            </a:r>
            <a:r>
              <a:rPr lang="en-US" altLang="zh-CN" sz="2000" dirty="0">
                <a:solidFill>
                  <a:schemeClr val="bg1"/>
                </a:solidFill>
              </a:rPr>
              <a:t>12</a:t>
            </a:r>
            <a:r>
              <a:rPr lang="zh-CN" altLang="en-US" sz="2000" dirty="0">
                <a:solidFill>
                  <a:schemeClr val="bg1"/>
                </a:solidFill>
              </a:rPr>
              <a:t>月初，舆论出现了明显的且幅度非常大的下滑。同时这段时间的置信区间比较长，这也就说明人们在这段时间内的意见分歧性大且讨论力度也大。热度过去了就慢慢回复平稳了。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CE7F4DB-B88E-F336-0591-254C8A366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18" y="3084040"/>
            <a:ext cx="5858767" cy="30403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919D84F-2068-D42A-25B1-EFFFA83E0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006" y="3084041"/>
            <a:ext cx="6042784" cy="30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42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49FAC7-976C-9C74-3ED9-4D7DFE2AFA0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840EA0E-60A4-4F09-AB2C-5928C6CC368F}" type="datetime1">
              <a:rPr lang="zh-CN" altLang="en-US" smtClean="0"/>
              <a:t>2023/5/3</a:t>
            </a:fld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77C67A-B26D-1359-F8BF-1915E55F0C10}"/>
              </a:ext>
            </a:extLst>
          </p:cNvPr>
          <p:cNvSpPr txBox="1"/>
          <p:nvPr/>
        </p:nvSpPr>
        <p:spPr>
          <a:xfrm>
            <a:off x="730103" y="769717"/>
            <a:ext cx="104482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    2</a:t>
            </a:r>
            <a:r>
              <a:rPr lang="zh-CN" altLang="en-US" sz="2000" dirty="0">
                <a:solidFill>
                  <a:schemeClr val="bg1"/>
                </a:solidFill>
              </a:rPr>
              <a:t>。总体来看，防疫政策的舆论热度要比</a:t>
            </a:r>
            <a:r>
              <a:rPr lang="en-US" altLang="zh-CN" sz="2000" dirty="0">
                <a:solidFill>
                  <a:schemeClr val="bg1"/>
                </a:solidFill>
              </a:rPr>
              <a:t>ai</a:t>
            </a:r>
            <a:r>
              <a:rPr lang="zh-CN" altLang="en-US" sz="2000" dirty="0">
                <a:solidFill>
                  <a:schemeClr val="bg1"/>
                </a:solidFill>
              </a:rPr>
              <a:t>的热度高得多，网民舆论之间的分歧性也会大得多。比如大概在</a:t>
            </a:r>
            <a:r>
              <a:rPr lang="en-US" altLang="zh-CN" sz="2000" dirty="0">
                <a:solidFill>
                  <a:schemeClr val="bg1"/>
                </a:solidFill>
              </a:rPr>
              <a:t>2022</a:t>
            </a:r>
            <a:r>
              <a:rPr lang="zh-CN" altLang="en-US" sz="2000" dirty="0">
                <a:solidFill>
                  <a:schemeClr val="bg1"/>
                </a:solidFill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</a:rPr>
              <a:t>10</a:t>
            </a:r>
            <a:r>
              <a:rPr lang="zh-CN" altLang="en-US" sz="2000" dirty="0">
                <a:solidFill>
                  <a:schemeClr val="bg1"/>
                </a:solidFill>
              </a:rPr>
              <a:t>月末期的时候有一波大量上涨，同时置信区间也拉得比较长。另外就是大概在</a:t>
            </a:r>
            <a:r>
              <a:rPr lang="en-US" altLang="zh-CN" sz="2000" dirty="0">
                <a:solidFill>
                  <a:schemeClr val="bg1"/>
                </a:solidFill>
              </a:rPr>
              <a:t>2022</a:t>
            </a:r>
            <a:r>
              <a:rPr lang="zh-CN" altLang="en-US" sz="2000" dirty="0">
                <a:solidFill>
                  <a:schemeClr val="bg1"/>
                </a:solidFill>
              </a:rPr>
              <a:t>年的</a:t>
            </a:r>
            <a:r>
              <a:rPr lang="en-US" altLang="zh-CN" sz="2000" dirty="0">
                <a:solidFill>
                  <a:schemeClr val="bg1"/>
                </a:solidFill>
              </a:rPr>
              <a:t>11</a:t>
            </a:r>
            <a:r>
              <a:rPr lang="zh-CN" altLang="en-US" sz="2000" dirty="0">
                <a:solidFill>
                  <a:schemeClr val="bg1"/>
                </a:solidFill>
              </a:rPr>
              <a:t>月末</a:t>
            </a:r>
            <a:r>
              <a:rPr lang="en-US" altLang="zh-CN" sz="2000" dirty="0">
                <a:solidFill>
                  <a:schemeClr val="bg1"/>
                </a:solidFill>
              </a:rPr>
              <a:t>12</a:t>
            </a:r>
            <a:r>
              <a:rPr lang="zh-CN" altLang="en-US" sz="2000" dirty="0">
                <a:solidFill>
                  <a:schemeClr val="bg1"/>
                </a:solidFill>
              </a:rPr>
              <a:t>月初，这件事在舆论上的热度非常之高，评论数和点赞数非常高。最后是大概在</a:t>
            </a:r>
            <a:r>
              <a:rPr lang="en-US" altLang="zh-CN" sz="2000" dirty="0">
                <a:solidFill>
                  <a:schemeClr val="bg1"/>
                </a:solidFill>
              </a:rPr>
              <a:t>12</a:t>
            </a:r>
            <a:r>
              <a:rPr lang="zh-CN" altLang="en-US" sz="2000" dirty="0">
                <a:solidFill>
                  <a:schemeClr val="bg1"/>
                </a:solidFill>
              </a:rPr>
              <a:t>月中旬的时候，又一波舆论的高潮。这次的置信区间的是最长的，可以看出舆论场上的意见分歧比较大。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521B3D9-286A-5D70-80F2-3FFE64884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5" y="3032847"/>
            <a:ext cx="5862669" cy="30554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9DE91A-F1F6-3E61-0845-53FB0FBD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238" y="3032847"/>
            <a:ext cx="6020962" cy="305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17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335117-61DB-9F43-67FC-4C1658F2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进一步提升和应用拓展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B3B393-287B-80D8-4A0B-A29FE2EBD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AC6252-6F90-BB5B-4C5A-7D67D1C28E2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068FF0-A1A4-157F-5D7B-4C10047371F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840EA0E-60A4-4F09-AB2C-5928C6CC368F}" type="datetime1">
              <a:rPr lang="zh-CN" altLang="en-US" smtClean="0"/>
              <a:t>2023/5/3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042D09-5AEE-451D-398B-8C858970319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0BB524C-8864-7758-2E44-EF52BB176C48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B40F01-9618-8BDC-315C-E4C5FB1ECD72}"/>
              </a:ext>
            </a:extLst>
          </p:cNvPr>
          <p:cNvSpPr txBox="1"/>
          <p:nvPr/>
        </p:nvSpPr>
        <p:spPr>
          <a:xfrm>
            <a:off x="407160" y="1006134"/>
            <a:ext cx="1136974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为了进一步提升我们的作品，我们可以从以下几个方面进行拓展和优化：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sz="2400" b="1" dirty="0">
                <a:solidFill>
                  <a:srgbClr val="C00000"/>
                </a:solidFill>
              </a:rPr>
              <a:t>多语言支持</a:t>
            </a:r>
            <a:r>
              <a:rPr lang="zh-CN" altLang="en-US" sz="2400" dirty="0">
                <a:solidFill>
                  <a:schemeClr val="bg1"/>
                </a:solidFill>
              </a:rPr>
              <a:t>：我们可以考虑支持更多的语言，包括英语、法语、日语等，以满足用户在全球范围内的需求。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zh-CN" altLang="en-US" sz="2400" dirty="0">
              <a:solidFill>
                <a:schemeClr val="bg1"/>
              </a:solidFill>
            </a:endParaRPr>
          </a:p>
          <a:p>
            <a:pPr marL="457200" indent="-457200">
              <a:buAutoNum type="arabicPeriod" startAt="2"/>
            </a:pPr>
            <a:r>
              <a:rPr lang="zh-CN" altLang="en-US" sz="2400" b="1" dirty="0">
                <a:solidFill>
                  <a:srgbClr val="C00000"/>
                </a:solidFill>
              </a:rPr>
              <a:t>多领域应用</a:t>
            </a:r>
            <a:r>
              <a:rPr lang="zh-CN" altLang="en-US" sz="2400" dirty="0">
                <a:solidFill>
                  <a:schemeClr val="bg1"/>
                </a:solidFill>
              </a:rPr>
              <a:t>：我们可以将我们的系统应用于更广泛的领域，如金融、医疗、教育等，为不同行业提供有针对性的决策支持和舆情监测服务。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457200" indent="-457200">
              <a:buAutoNum type="arabicPeriod" startAt="2"/>
            </a:pPr>
            <a:endParaRPr lang="zh-CN" altLang="en-US" sz="2400" dirty="0">
              <a:solidFill>
                <a:schemeClr val="bg1"/>
              </a:solidFill>
            </a:endParaRPr>
          </a:p>
          <a:p>
            <a:pPr marL="457200" indent="-457200">
              <a:buAutoNum type="arabicPeriod" startAt="3"/>
            </a:pPr>
            <a:r>
              <a:rPr lang="zh-CN" altLang="en-US" sz="2400" b="1" dirty="0">
                <a:solidFill>
                  <a:srgbClr val="C00000"/>
                </a:solidFill>
              </a:rPr>
              <a:t>可解释性和实时性</a:t>
            </a:r>
            <a:r>
              <a:rPr lang="zh-CN" altLang="en-US" sz="2400" dirty="0">
                <a:solidFill>
                  <a:schemeClr val="bg1"/>
                </a:solidFill>
              </a:rPr>
              <a:t>：我们可以进一步提高系统的可解释性和实时性，使用户更好地理解和应对舆情变化，及时进行舆情干预和管理。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457200" indent="-457200">
              <a:buAutoNum type="arabicPeriod" startAt="3"/>
            </a:pPr>
            <a:endParaRPr lang="zh-CN" altLang="en-US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总之，我们的作品是基于创新的思维和先进的技术实现的，具有重要的应用价值和推广意义。我们将继续努力，不断完善和拓展我们的舆情分析系统，为用户提供更好的服务和体验。</a:t>
            </a:r>
          </a:p>
        </p:txBody>
      </p:sp>
    </p:spTree>
    <p:extLst>
      <p:ext uri="{BB962C8B-B14F-4D97-AF65-F5344CB8AC3E}">
        <p14:creationId xmlns:p14="http://schemas.microsoft.com/office/powerpoint/2010/main" val="2042107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17B0FB-5A47-1274-8CC8-026F5B3731F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840EA0E-60A4-4F09-AB2C-5928C6CC368F}" type="datetime1">
              <a:rPr lang="zh-CN" altLang="en-US" smtClean="0"/>
              <a:t>2023/5/3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604AE0-54F9-1368-3E81-F318DC5FCF72}"/>
              </a:ext>
            </a:extLst>
          </p:cNvPr>
          <p:cNvSpPr txBox="1"/>
          <p:nvPr/>
        </p:nvSpPr>
        <p:spPr>
          <a:xfrm>
            <a:off x="4437320" y="3013501"/>
            <a:ext cx="8172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424936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20886" y="2374109"/>
            <a:ext cx="10532281" cy="449576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000" dirty="0"/>
              <a:t>我们使用预训练的</a:t>
            </a:r>
            <a:r>
              <a:rPr lang="en-US" altLang="zh-CN" sz="2000" dirty="0"/>
              <a:t>BERT</a:t>
            </a:r>
            <a:r>
              <a:rPr lang="zh-CN" altLang="en-US" sz="2000" dirty="0"/>
              <a:t>模型对中文文本进行情感分类，分析文本是正向的还是负向的。接着，使用爬虫从</a:t>
            </a:r>
            <a:r>
              <a:rPr lang="en-US" altLang="zh-CN" sz="2000" dirty="0"/>
              <a:t>B</a:t>
            </a:r>
            <a:r>
              <a:rPr lang="zh-CN" altLang="en-US" sz="2000" dirty="0"/>
              <a:t>站上爬取数据，使用此模型对文本进行分类。最后，对数据进行分析，例如对均值进行估计以判断舆情对某一方面的总体态度，对方差进行分析以判断舆情对某一个领域的态度的分化程度，以及对各个时间段上的舆情情况的变化进行分析等。</a:t>
            </a:r>
            <a:endParaRPr lang="en-US" altLang="ja-JP" sz="20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3200" dirty="0"/>
              <a:t>一、作品简介</a:t>
            </a:r>
            <a:endParaRPr lang="zh-cn" sz="3200" dirty="0"/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8BA8C-E030-6455-AE35-E1A47B16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1673FB-9E62-8829-CAB5-136D06BA5C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91D231-7DE0-3520-7E6C-C3212BA39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6" y="218341"/>
            <a:ext cx="7188402" cy="36164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67D2FC-AE75-88CD-9983-50C44FCF3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279" y="2534341"/>
            <a:ext cx="8187070" cy="415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0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9620" y="2362235"/>
            <a:ext cx="9873179" cy="449576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000" dirty="0"/>
              <a:t>方便快捷地对大量的舆情文本进行分析，可以帮助我们更好地了解人们对某个话题或事件的看法和反应。这对于政府、企业、媒体等各种机构来说都非常有用，可以帮助他们更好地了解公众的需求和意见，从而更好地制定政策、推出产品、进行宣传等。此外，这个作品也可以作为一个数据分析工具，帮助研究者更好地了解某个领域的舆情走向和热点问题，为后续研究提供有价值的参考和支持。</a:t>
            </a:r>
            <a:endParaRPr lang="zh-cn" sz="2000" dirty="0"/>
          </a:p>
        </p:txBody>
      </p:sp>
      <p:sp>
        <p:nvSpPr>
          <p:cNvPr id="5" name="标题 10">
            <a:extLst>
              <a:ext uri="{FF2B5EF4-FFF2-40B4-BE49-F238E27FC236}">
                <a16:creationId xmlns:a16="http://schemas.microsoft.com/office/drawing/2014/main" id="{F88F42DC-DD3E-1E6B-E43E-34898617C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3200" dirty="0"/>
              <a:t>二、作品意义</a:t>
            </a:r>
            <a:endParaRPr lang="zh-cn" sz="3200" dirty="0"/>
          </a:p>
        </p:txBody>
      </p:sp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12209" y="3530253"/>
            <a:ext cx="6049528" cy="282609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爬虫</a:t>
            </a:r>
            <a:endParaRPr lang="en-US" altLang="zh-CN" dirty="0"/>
          </a:p>
          <a:p>
            <a:pPr rtl="0"/>
            <a:r>
              <a:rPr lang="zh-CN" altLang="en-US" dirty="0"/>
              <a:t>基于</a:t>
            </a:r>
            <a:r>
              <a:rPr lang="en-US" altLang="zh-CN" dirty="0"/>
              <a:t>BERT</a:t>
            </a:r>
            <a:r>
              <a:rPr lang="zh-CN" altLang="en-US" dirty="0"/>
              <a:t>的情感分类模型</a:t>
            </a:r>
            <a:endParaRPr lang="en-US" altLang="zh-CN" dirty="0"/>
          </a:p>
          <a:p>
            <a:pPr rtl="0"/>
            <a:r>
              <a:rPr lang="zh-CN" altLang="en-US" dirty="0"/>
              <a:t>统计分析</a:t>
            </a:r>
            <a:endParaRPr lang="en-US" altLang="ja-JP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EE08361-7898-E8DE-B157-B1CA69F1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三、作品实现</a:t>
            </a:r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2EFB52E-498F-F276-0D19-67EA00E64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58" y="348476"/>
            <a:ext cx="6044503" cy="583800"/>
          </a:xfrm>
        </p:spPr>
        <p:txBody>
          <a:bodyPr/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爬虫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0BA101-29AF-A08C-CE57-0FE92DD6B227}"/>
              </a:ext>
            </a:extLst>
          </p:cNvPr>
          <p:cNvSpPr txBox="1"/>
          <p:nvPr/>
        </p:nvSpPr>
        <p:spPr>
          <a:xfrm>
            <a:off x="1134140" y="1531088"/>
            <a:ext cx="101859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	</a:t>
            </a:r>
            <a:r>
              <a:rPr lang="zh-CN" altLang="en-US" sz="2000" b="1" dirty="0">
                <a:solidFill>
                  <a:schemeClr val="bg1"/>
                </a:solidFill>
              </a:rPr>
              <a:t>爬取目标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抓取</a:t>
            </a: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zh-CN" altLang="en-US" dirty="0">
                <a:solidFill>
                  <a:schemeClr val="bg1"/>
                </a:solidFill>
              </a:rPr>
              <a:t>站按“人工智能”，“防疫”两个搜索关键词的视频下的评论各</a:t>
            </a:r>
            <a:r>
              <a:rPr lang="en-US" altLang="zh-CN" dirty="0">
                <a:solidFill>
                  <a:schemeClr val="bg1"/>
                </a:solidFill>
              </a:rPr>
              <a:t>10000</a:t>
            </a:r>
            <a:r>
              <a:rPr lang="zh-CN" altLang="en-US" dirty="0">
                <a:solidFill>
                  <a:schemeClr val="bg1"/>
                </a:solidFill>
              </a:rPr>
              <a:t>条。</a:t>
            </a:r>
          </a:p>
          <a:p>
            <a:r>
              <a:rPr lang="en-US" altLang="zh-CN" sz="2000" b="1" dirty="0">
                <a:solidFill>
                  <a:schemeClr val="bg1"/>
                </a:solidFill>
              </a:rPr>
              <a:t>	</a:t>
            </a:r>
          </a:p>
          <a:p>
            <a:r>
              <a:rPr lang="en-US" altLang="zh-CN" sz="2000" b="1" dirty="0">
                <a:solidFill>
                  <a:schemeClr val="bg1"/>
                </a:solidFill>
              </a:rPr>
              <a:t>	</a:t>
            </a:r>
            <a:r>
              <a:rPr lang="zh-CN" altLang="en-US" sz="2000" b="1" dirty="0">
                <a:solidFill>
                  <a:schemeClr val="bg1"/>
                </a:solidFill>
              </a:rPr>
              <a:t>主要功能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包括获取各子模块视频链接、获取视频评论数据，以及将数据保存到本地文件中。这些数据可以用于用户画像分析、情感分析等应用。</a:t>
            </a:r>
          </a:p>
          <a:p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	</a:t>
            </a:r>
            <a:r>
              <a:rPr lang="zh-CN" altLang="en-US" sz="2000" b="1" dirty="0">
                <a:solidFill>
                  <a:schemeClr val="bg1"/>
                </a:solidFill>
              </a:rPr>
              <a:t>技术总览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>
                <a:solidFill>
                  <a:schemeClr val="bg1"/>
                </a:solidFill>
              </a:rPr>
              <a:t>selenium</a:t>
            </a:r>
            <a:r>
              <a:rPr lang="zh-CN" altLang="en-US" dirty="0">
                <a:solidFill>
                  <a:schemeClr val="bg1"/>
                </a:solidFill>
              </a:rPr>
              <a:t>框架和</a:t>
            </a:r>
            <a:r>
              <a:rPr lang="en-US" altLang="zh-CN" dirty="0" err="1">
                <a:solidFill>
                  <a:schemeClr val="bg1"/>
                </a:solidFill>
              </a:rPr>
              <a:t>geckodriver</a:t>
            </a:r>
            <a:r>
              <a:rPr lang="zh-CN" altLang="en-US" dirty="0">
                <a:solidFill>
                  <a:schemeClr val="bg1"/>
                </a:solidFill>
              </a:rPr>
              <a:t>驱动连接火狐浏览器，模拟浏览器操作。模拟打开</a:t>
            </a: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zh-CN" altLang="en-US" dirty="0">
                <a:solidFill>
                  <a:schemeClr val="bg1"/>
                </a:solidFill>
              </a:rPr>
              <a:t>站，输入</a:t>
            </a:r>
            <a:r>
              <a:rPr lang="en-US" altLang="zh-CN" dirty="0">
                <a:solidFill>
                  <a:schemeClr val="bg1"/>
                </a:solidFill>
              </a:rPr>
              <a:t>tag</a:t>
            </a:r>
            <a:r>
              <a:rPr lang="zh-CN" altLang="en-US" dirty="0">
                <a:solidFill>
                  <a:schemeClr val="bg1"/>
                </a:solidFill>
              </a:rPr>
              <a:t>后，使用</a:t>
            </a:r>
            <a:r>
              <a:rPr lang="en-US" altLang="zh-CN" dirty="0" err="1">
                <a:solidFill>
                  <a:schemeClr val="bg1"/>
                </a:solidFill>
              </a:rPr>
              <a:t>xpath</a:t>
            </a:r>
            <a:r>
              <a:rPr lang="zh-CN" altLang="en-US" dirty="0">
                <a:solidFill>
                  <a:schemeClr val="bg1"/>
                </a:solidFill>
              </a:rPr>
              <a:t>来定位视频链接，再使用</a:t>
            </a:r>
            <a:r>
              <a:rPr lang="en-US" altLang="zh-CN" dirty="0">
                <a:solidFill>
                  <a:schemeClr val="bg1"/>
                </a:solidFill>
              </a:rPr>
              <a:t>api.bilibili.com</a:t>
            </a:r>
            <a:r>
              <a:rPr lang="zh-CN" altLang="en-US" dirty="0">
                <a:solidFill>
                  <a:schemeClr val="bg1"/>
                </a:solidFill>
              </a:rPr>
              <a:t>获取视频链接的</a:t>
            </a:r>
            <a:r>
              <a:rPr lang="en-US" altLang="zh-CN" dirty="0" err="1">
                <a:solidFill>
                  <a:schemeClr val="bg1"/>
                </a:solidFill>
              </a:rPr>
              <a:t>oid</a:t>
            </a:r>
            <a:r>
              <a:rPr lang="zh-CN" altLang="en-US" dirty="0">
                <a:solidFill>
                  <a:schemeClr val="bg1"/>
                </a:solidFill>
              </a:rPr>
              <a:t>，再根据</a:t>
            </a:r>
            <a:r>
              <a:rPr lang="en-US" altLang="zh-CN" dirty="0" err="1">
                <a:solidFill>
                  <a:schemeClr val="bg1"/>
                </a:solidFill>
              </a:rPr>
              <a:t>oid</a:t>
            </a:r>
            <a:r>
              <a:rPr lang="zh-CN" altLang="en-US" dirty="0">
                <a:solidFill>
                  <a:schemeClr val="bg1"/>
                </a:solidFill>
              </a:rPr>
              <a:t>接取</a:t>
            </a:r>
            <a:r>
              <a:rPr lang="en-US" altLang="zh-CN" dirty="0">
                <a:solidFill>
                  <a:schemeClr val="bg1"/>
                </a:solidFill>
              </a:rPr>
              <a:t>https://api.bilibili.com/x/v2/reply</a:t>
            </a:r>
            <a:r>
              <a:rPr lang="zh-CN" altLang="en-US" dirty="0">
                <a:solidFill>
                  <a:schemeClr val="bg1"/>
                </a:solidFill>
              </a:rPr>
              <a:t>中相应视频获得该视频评论。</a:t>
            </a:r>
          </a:p>
        </p:txBody>
      </p:sp>
    </p:spTree>
    <p:extLst>
      <p:ext uri="{BB962C8B-B14F-4D97-AF65-F5344CB8AC3E}">
        <p14:creationId xmlns:p14="http://schemas.microsoft.com/office/powerpoint/2010/main" val="752575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B0BF714-1D38-6952-066C-DE60DBE9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39" y="1359815"/>
            <a:ext cx="8885690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54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AEA27A3-2A7E-DD68-7BBE-07134A65DBE3}"/>
              </a:ext>
            </a:extLst>
          </p:cNvPr>
          <p:cNvSpPr txBox="1"/>
          <p:nvPr/>
        </p:nvSpPr>
        <p:spPr>
          <a:xfrm>
            <a:off x="779721" y="1513505"/>
            <a:ext cx="1089482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代码细节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根据</a:t>
            </a: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zh-CN" altLang="en-US" dirty="0">
                <a:solidFill>
                  <a:schemeClr val="bg1"/>
                </a:solidFill>
              </a:rPr>
              <a:t>站</a:t>
            </a:r>
            <a:r>
              <a:rPr lang="en-US" altLang="zh-CN" dirty="0" err="1">
                <a:solidFill>
                  <a:schemeClr val="bg1"/>
                </a:solidFill>
              </a:rPr>
              <a:t>url</a:t>
            </a:r>
            <a:r>
              <a:rPr lang="zh-CN" altLang="en-US" dirty="0">
                <a:solidFill>
                  <a:schemeClr val="bg1"/>
                </a:solidFill>
              </a:rPr>
              <a:t>特点，在</a:t>
            </a:r>
            <a:r>
              <a:rPr lang="en-US" altLang="zh-CN" dirty="0">
                <a:solidFill>
                  <a:schemeClr val="bg1"/>
                </a:solidFill>
              </a:rPr>
              <a:t>keyword</a:t>
            </a:r>
            <a:r>
              <a:rPr lang="zh-CN" altLang="en-US" dirty="0">
                <a:solidFill>
                  <a:schemeClr val="bg1"/>
                </a:solidFill>
              </a:rPr>
              <a:t>字段输入想要查找的</a:t>
            </a:r>
            <a:r>
              <a:rPr lang="en-US" altLang="zh-CN" dirty="0">
                <a:solidFill>
                  <a:schemeClr val="bg1"/>
                </a:solidFill>
              </a:rPr>
              <a:t>tag</a:t>
            </a:r>
            <a:r>
              <a:rPr lang="zh-CN" altLang="en-US" dirty="0">
                <a:solidFill>
                  <a:schemeClr val="bg1"/>
                </a:solidFill>
              </a:rPr>
              <a:t>，相当于在搜索框搜索</a:t>
            </a:r>
            <a:r>
              <a:rPr lang="en-US" altLang="zh-CN" dirty="0">
                <a:solidFill>
                  <a:schemeClr val="bg1"/>
                </a:solidFill>
              </a:rPr>
              <a:t>tag,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page</a:t>
            </a:r>
            <a:r>
              <a:rPr lang="zh-CN" altLang="en-US" dirty="0">
                <a:solidFill>
                  <a:schemeClr val="bg1"/>
                </a:solidFill>
              </a:rPr>
              <a:t>模拟翻页过程，通过翻页不断查找新的页面。可以控制翻页数量控制要获取的视频总数。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进入某一特定页后，通过</a:t>
            </a:r>
            <a:r>
              <a:rPr lang="en-US" altLang="zh-CN" dirty="0" err="1">
                <a:solidFill>
                  <a:schemeClr val="bg1"/>
                </a:solidFill>
              </a:rPr>
              <a:t>xpath</a:t>
            </a:r>
            <a:r>
              <a:rPr lang="zh-CN" altLang="en-US" dirty="0">
                <a:solidFill>
                  <a:schemeClr val="bg1"/>
                </a:solidFill>
              </a:rPr>
              <a:t>定位视频链接元素，如图所示，视频链接全部集中在</a:t>
            </a:r>
            <a:r>
              <a:rPr lang="en-US" altLang="zh-CN" dirty="0">
                <a:solidFill>
                  <a:schemeClr val="bg1"/>
                </a:solidFill>
              </a:rPr>
              <a:t>div[@class='mt_sm video-list row']</a:t>
            </a:r>
            <a:r>
              <a:rPr lang="zh-CN" altLang="en-US" dirty="0">
                <a:solidFill>
                  <a:schemeClr val="bg1"/>
                </a:solidFill>
              </a:rPr>
              <a:t>里，每个视频</a:t>
            </a:r>
            <a:r>
              <a:rPr lang="en-US" altLang="zh-CN" dirty="0">
                <a:solidFill>
                  <a:schemeClr val="bg1"/>
                </a:solidFill>
              </a:rPr>
              <a:t>div</a:t>
            </a:r>
            <a:r>
              <a:rPr lang="zh-CN" altLang="en-US" dirty="0">
                <a:solidFill>
                  <a:schemeClr val="bg1"/>
                </a:solidFill>
              </a:rPr>
              <a:t>下直接获取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标签得到视频链接地址。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F57D59-AD12-6EC1-2F29-7083CB28D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27392C69-9EFB-C8EA-CC2A-F7875713BBD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920343" y="2248084"/>
            <a:ext cx="5816899" cy="476274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3F6C3C-E211-8F0A-5FB5-3FBD13518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43" y="3344846"/>
            <a:ext cx="6216970" cy="2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28680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{5533851E-C5AE-4681-BC71-1A3FBC80AED4}tf78318446_win32</Template>
  <TotalTime>101</TotalTime>
  <Words>2463</Words>
  <Application>Microsoft Office PowerPoint</Application>
  <PresentationFormat>宽屏</PresentationFormat>
  <Paragraphs>134</Paragraphs>
  <Slides>23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Meiryo UI</vt:lpstr>
      <vt:lpstr>Microsoft YaHei UI</vt:lpstr>
      <vt:lpstr>等线</vt:lpstr>
      <vt:lpstr>宋体</vt:lpstr>
      <vt:lpstr>Arial</vt:lpstr>
      <vt:lpstr>Calibri</vt:lpstr>
      <vt:lpstr>Cambria Math</vt:lpstr>
      <vt:lpstr>Bold Tech</vt:lpstr>
      <vt:lpstr>SIU-基于爬虫和BERT的舆情分析</vt:lpstr>
      <vt:lpstr>目录</vt:lpstr>
      <vt:lpstr>一、作品简介</vt:lpstr>
      <vt:lpstr>PowerPoint 演示文稿</vt:lpstr>
      <vt:lpstr>二、作品意义</vt:lpstr>
      <vt:lpstr>三、作品实现</vt:lpstr>
      <vt:lpstr>1.爬虫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3.统计分析</vt:lpstr>
      <vt:lpstr>i）置信区间估计</vt:lpstr>
      <vt:lpstr>ii）假设检验</vt:lpstr>
      <vt:lpstr>四、总结</vt:lpstr>
      <vt:lpstr>创意</vt:lpstr>
      <vt:lpstr>数据和测试效果</vt:lpstr>
      <vt:lpstr>PowerPoint 演示文稿</vt:lpstr>
      <vt:lpstr>进一步提升和应用拓展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SIU-基于爬虫和BERT的舆情分析</dc:title>
  <dc:creator>Forstant Pebellbet</dc:creator>
  <cp:lastModifiedBy>Forstant Pebellbet</cp:lastModifiedBy>
  <cp:revision>25</cp:revision>
  <dcterms:created xsi:type="dcterms:W3CDTF">2023-05-01T13:07:37Z</dcterms:created>
  <dcterms:modified xsi:type="dcterms:W3CDTF">2023-05-03T06:26:23Z</dcterms:modified>
</cp:coreProperties>
</file>